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76" r:id="rId8"/>
    <p:sldId id="277" r:id="rId9"/>
    <p:sldId id="261" r:id="rId10"/>
    <p:sldId id="263" r:id="rId11"/>
    <p:sldId id="264" r:id="rId12"/>
    <p:sldId id="265" r:id="rId13"/>
    <p:sldId id="266" r:id="rId14"/>
    <p:sldId id="267" r:id="rId15"/>
    <p:sldId id="268" r:id="rId16"/>
    <p:sldId id="269" r:id="rId17"/>
    <p:sldId id="274" r:id="rId18"/>
    <p:sldId id="270"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Картинки по запросу &quot;фон для презентаци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7172" name="AutoShape 4" descr="Картинки по запросу &quot;фон для презентации&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7173" name="Picture 5" descr="D:\Users\Admin\Downloads\fon-raznocvetnie-trreuholn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8434" name="Picture 2" descr="Картотека дидактических игр по развитию речи | Картотека по развитию речи  по теме: | Образовательная социальная сеть"/>
          <p:cNvPicPr>
            <a:picLocks noChangeAspect="1" noChangeArrowheads="1"/>
          </p:cNvPicPr>
          <p:nvPr/>
        </p:nvPicPr>
        <p:blipFill>
          <a:blip r:embed="rId3" cstate="print"/>
          <a:srcRect/>
          <a:stretch>
            <a:fillRect/>
          </a:stretch>
        </p:blipFill>
        <p:spPr bwMode="auto">
          <a:xfrm>
            <a:off x="2286000" y="2286000"/>
            <a:ext cx="5168348" cy="3962400"/>
          </a:xfrm>
          <a:prstGeom prst="rect">
            <a:avLst/>
          </a:prstGeom>
          <a:noFill/>
        </p:spPr>
      </p:pic>
      <p:sp>
        <p:nvSpPr>
          <p:cNvPr id="6" name="TextBox 5"/>
          <p:cNvSpPr txBox="1"/>
          <p:nvPr/>
        </p:nvSpPr>
        <p:spPr>
          <a:xfrm>
            <a:off x="609601" y="457200"/>
            <a:ext cx="4495799" cy="1569660"/>
          </a:xfrm>
          <a:prstGeom prst="rect">
            <a:avLst/>
          </a:prstGeom>
          <a:noFill/>
        </p:spPr>
        <p:txBody>
          <a:bodyPr wrap="square" rtlCol="0">
            <a:spAutoFit/>
          </a:bodyPr>
          <a:lstStyle/>
          <a:p>
            <a:pPr algn="ctr"/>
            <a:r>
              <a:rPr lang="ru-RU" sz="3200" b="1" i="1" dirty="0" smtClean="0">
                <a:solidFill>
                  <a:srgbClr val="FF0000"/>
                </a:solidFill>
                <a:latin typeface="Times New Roman" pitchFamily="18" charset="0"/>
                <a:cs typeface="Times New Roman" pitchFamily="18" charset="0"/>
              </a:rPr>
              <a:t>Игры направленные на развитие речи детей дошкольного возраста</a:t>
            </a:r>
            <a:endParaRPr lang="ru-RU" sz="32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04800" y="228600"/>
            <a:ext cx="8610600" cy="707886"/>
          </a:xfrm>
          <a:prstGeom prst="rect">
            <a:avLst/>
          </a:prstGeom>
        </p:spPr>
        <p:txBody>
          <a:bodyPr wrap="square">
            <a:spAutoFit/>
          </a:bodyPr>
          <a:lstStyle/>
          <a:p>
            <a:r>
              <a:rPr lang="ru-RU" dirty="0" smtClean="0"/>
              <a:t>                                     </a:t>
            </a:r>
            <a:r>
              <a:rPr lang="ru-RU" sz="2000" b="1" i="1" dirty="0" smtClean="0">
                <a:solidFill>
                  <a:srgbClr val="00B050"/>
                </a:solidFill>
                <a:latin typeface="Times New Roman" pitchFamily="18" charset="0"/>
                <a:cs typeface="Times New Roman" pitchFamily="18" charset="0"/>
              </a:rPr>
              <a:t>Для малышей игры с карандашом</a:t>
            </a:r>
          </a:p>
          <a:p>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2050" name="Rectangle 2"/>
          <p:cNvSpPr>
            <a:spLocks noChangeArrowheads="1"/>
          </p:cNvSpPr>
          <p:nvPr/>
        </p:nvSpPr>
        <p:spPr bwMode="auto">
          <a:xfrm>
            <a:off x="304800" y="533400"/>
            <a:ext cx="1830694"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«УТЮЖОК»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3" cstate="print"/>
          <a:srcRect l="4892" t="8159" r="4892" b="6799"/>
          <a:stretch>
            <a:fillRect/>
          </a:stretch>
        </p:blipFill>
        <p:spPr bwMode="auto">
          <a:xfrm>
            <a:off x="228600" y="1143000"/>
            <a:ext cx="2971800" cy="2510340"/>
          </a:xfrm>
          <a:prstGeom prst="rect">
            <a:avLst/>
          </a:prstGeom>
          <a:noFill/>
        </p:spPr>
      </p:pic>
      <p:sp>
        <p:nvSpPr>
          <p:cNvPr id="2051" name="Rectangle 3"/>
          <p:cNvSpPr>
            <a:spLocks noChangeArrowheads="1"/>
          </p:cNvSpPr>
          <p:nvPr/>
        </p:nvSpPr>
        <p:spPr bwMode="auto">
          <a:xfrm>
            <a:off x="3429000" y="838200"/>
            <a:ext cx="38100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Прокатывание карандаша по поверхности стола.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Возьми толстый карандаш. Положи его на стол. «Прогладь» карандаш сначала одной ладонью, потом другой. Покатай карандаш по столу.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2" descr="D:\Users\Admin\Desktop\Новая папка (2)\20210301_112849.jpg"/>
          <p:cNvPicPr>
            <a:picLocks noChangeAspect="1" noChangeArrowheads="1"/>
          </p:cNvPicPr>
          <p:nvPr/>
        </p:nvPicPr>
        <p:blipFill>
          <a:blip r:embed="rId4" cstate="print"/>
          <a:srcRect/>
          <a:stretch>
            <a:fillRect/>
          </a:stretch>
        </p:blipFill>
        <p:spPr bwMode="auto">
          <a:xfrm>
            <a:off x="3124200" y="3352800"/>
            <a:ext cx="5825067" cy="3276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2"/>
          <p:cNvSpPr>
            <a:spLocks noChangeArrowheads="1"/>
          </p:cNvSpPr>
          <p:nvPr/>
        </p:nvSpPr>
        <p:spPr bwMode="auto">
          <a:xfrm>
            <a:off x="381000" y="228600"/>
            <a:ext cx="31242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«ДОБЫВАНИЕ ОГНЯ»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9" name="Picture 1"/>
          <p:cNvPicPr>
            <a:picLocks noChangeAspect="1" noChangeArrowheads="1"/>
          </p:cNvPicPr>
          <p:nvPr/>
        </p:nvPicPr>
        <p:blipFill>
          <a:blip r:embed="rId3" cstate="print"/>
          <a:srcRect l="2708" b="2953"/>
          <a:stretch>
            <a:fillRect/>
          </a:stretch>
        </p:blipFill>
        <p:spPr bwMode="auto">
          <a:xfrm>
            <a:off x="381000" y="685800"/>
            <a:ext cx="2503488" cy="2283732"/>
          </a:xfrm>
          <a:prstGeom prst="rect">
            <a:avLst/>
          </a:prstGeom>
          <a:noFill/>
        </p:spPr>
      </p:pic>
      <p:sp>
        <p:nvSpPr>
          <p:cNvPr id="2051" name="Rectangle 3"/>
          <p:cNvSpPr>
            <a:spLocks noChangeArrowheads="1"/>
          </p:cNvSpPr>
          <p:nvPr/>
        </p:nvSpPr>
        <p:spPr bwMode="auto">
          <a:xfrm>
            <a:off x="3200400" y="685800"/>
            <a:ext cx="5410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Прокатывание карандаша между ладонями.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Положи карандаш на одну ладошку, прикрой её другой. Прокатывай карандаш между ладонями сначала медленно, а потом быстрее, от кончиков пальцев к запястьям. А теперь попробуй сделать это сразу с двумя карандашами. Получилось?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52" name="Picture 4" descr="D:\Users\Admin\Desktop\Новая папка (2)\20210224_114224.jpg"/>
          <p:cNvPicPr>
            <a:picLocks noChangeAspect="1" noChangeArrowheads="1"/>
          </p:cNvPicPr>
          <p:nvPr/>
        </p:nvPicPr>
        <p:blipFill>
          <a:blip r:embed="rId4" cstate="print"/>
          <a:srcRect/>
          <a:stretch>
            <a:fillRect/>
          </a:stretch>
        </p:blipFill>
        <p:spPr bwMode="auto">
          <a:xfrm>
            <a:off x="2531534" y="3124200"/>
            <a:ext cx="6231466" cy="350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0" name="Rectangle 2"/>
          <p:cNvSpPr>
            <a:spLocks noChangeArrowheads="1"/>
          </p:cNvSpPr>
          <p:nvPr/>
        </p:nvSpPr>
        <p:spPr bwMode="auto">
          <a:xfrm>
            <a:off x="838200" y="0"/>
            <a:ext cx="16546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«ПРЯТКИ»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49" name="Picture 1"/>
          <p:cNvPicPr>
            <a:picLocks noChangeAspect="1" noChangeArrowheads="1"/>
          </p:cNvPicPr>
          <p:nvPr/>
        </p:nvPicPr>
        <p:blipFill>
          <a:blip r:embed="rId3" cstate="print"/>
          <a:srcRect/>
          <a:stretch>
            <a:fillRect/>
          </a:stretch>
        </p:blipFill>
        <p:spPr bwMode="auto">
          <a:xfrm>
            <a:off x="533400" y="838200"/>
            <a:ext cx="2209800" cy="2660591"/>
          </a:xfrm>
          <a:prstGeom prst="rect">
            <a:avLst/>
          </a:prstGeom>
          <a:noFill/>
        </p:spPr>
      </p:pic>
      <p:sp>
        <p:nvSpPr>
          <p:cNvPr id="27651" name="Rectangle 3"/>
          <p:cNvSpPr>
            <a:spLocks noChangeArrowheads="1"/>
          </p:cNvSpPr>
          <p:nvPr/>
        </p:nvSpPr>
        <p:spPr bwMode="auto">
          <a:xfrm>
            <a:off x="3276600" y="457200"/>
            <a:ext cx="533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Сжимание карандаша в кулачке.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Возьми короткий карандашик и зажми его в кулачке, спрячь. А теперь спрячь в другой руке.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Карандашик посжимаю</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ладошку поменяю.</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7652" name="Picture 4" descr="D:\Users\Admin\Desktop\Новая папка (2)\20210224_114258.jpg"/>
          <p:cNvPicPr>
            <a:picLocks noChangeAspect="1" noChangeArrowheads="1"/>
          </p:cNvPicPr>
          <p:nvPr/>
        </p:nvPicPr>
        <p:blipFill>
          <a:blip r:embed="rId4" cstate="print"/>
          <a:srcRect/>
          <a:stretch>
            <a:fillRect/>
          </a:stretch>
        </p:blipFill>
        <p:spPr bwMode="auto">
          <a:xfrm>
            <a:off x="2819400" y="2895600"/>
            <a:ext cx="6096000" cy="3429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6626" name="Rectangle 2"/>
          <p:cNvSpPr>
            <a:spLocks noChangeArrowheads="1"/>
          </p:cNvSpPr>
          <p:nvPr/>
        </p:nvSpPr>
        <p:spPr bwMode="auto">
          <a:xfrm>
            <a:off x="914400" y="228600"/>
            <a:ext cx="152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10100" algn="l"/>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101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5" name="Picture 1"/>
          <p:cNvPicPr>
            <a:picLocks noChangeAspect="1" noChangeArrowheads="1"/>
          </p:cNvPicPr>
          <p:nvPr/>
        </p:nvPicPr>
        <p:blipFill>
          <a:blip r:embed="rId3" cstate="print"/>
          <a:srcRect/>
          <a:stretch>
            <a:fillRect/>
          </a:stretch>
        </p:blipFill>
        <p:spPr bwMode="auto">
          <a:xfrm>
            <a:off x="457200" y="990600"/>
            <a:ext cx="2827261" cy="2362200"/>
          </a:xfrm>
          <a:prstGeom prst="rect">
            <a:avLst/>
          </a:prstGeom>
          <a:noFill/>
        </p:spPr>
      </p:pic>
      <p:sp>
        <p:nvSpPr>
          <p:cNvPr id="26627" name="Rectangle 3"/>
          <p:cNvSpPr>
            <a:spLocks noChangeArrowheads="1"/>
          </p:cNvSpPr>
          <p:nvPr/>
        </p:nvSpPr>
        <p:spPr bwMode="auto">
          <a:xfrm>
            <a:off x="3657600" y="533400"/>
            <a:ext cx="51054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Скатывание карандаша с тыльной поверхности кисти руки.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Положи карандаш на тыльную сторону кисти. Наклони руку вниз. Придерживай карандаш другой рукой. Пусть он скатится вниз с твоей руки, как с горки.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2" descr="D:\Users\Admin\Desktop\Новая папка (2)\20210301_112950.jpg"/>
          <p:cNvPicPr>
            <a:picLocks noChangeAspect="1" noChangeArrowheads="1"/>
          </p:cNvPicPr>
          <p:nvPr/>
        </p:nvPicPr>
        <p:blipFill>
          <a:blip r:embed="rId4" cstate="print"/>
          <a:srcRect l="21828" r="31996"/>
          <a:stretch>
            <a:fillRect/>
          </a:stretch>
        </p:blipFill>
        <p:spPr bwMode="auto">
          <a:xfrm>
            <a:off x="3581400" y="2667000"/>
            <a:ext cx="3002507" cy="3657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2"/>
          <p:cNvSpPr>
            <a:spLocks noChangeArrowheads="1"/>
          </p:cNvSpPr>
          <p:nvPr/>
        </p:nvSpPr>
        <p:spPr bwMode="auto">
          <a:xfrm>
            <a:off x="381000" y="228600"/>
            <a:ext cx="31242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533400" y="304800"/>
            <a:ext cx="8153400" cy="707886"/>
          </a:xfrm>
          <a:prstGeom prst="rect">
            <a:avLst/>
          </a:prstGeom>
        </p:spPr>
        <p:txBody>
          <a:bodyPr wrap="square">
            <a:spAutoFit/>
          </a:bodyPr>
          <a:lstStyle/>
          <a:p>
            <a:r>
              <a:rPr lang="ru-RU" sz="2000" dirty="0" smtClean="0">
                <a:latin typeface="Times New Roman" pitchFamily="18" charset="0"/>
                <a:cs typeface="Times New Roman" pitchFamily="18" charset="0"/>
              </a:rPr>
              <a:t>Насыпаем в емкость фасоль и рис. Затем отделяем фасоль от риса в отдельную емкость. </a:t>
            </a:r>
            <a:endParaRPr lang="ru-RU" sz="2000" dirty="0"/>
          </a:p>
        </p:txBody>
      </p:sp>
      <p:pic>
        <p:nvPicPr>
          <p:cNvPr id="25601" name="Picture 1" descr="D:\Users\Admin\Desktop\Новая папка (2)\20210224_164907.jpg"/>
          <p:cNvPicPr>
            <a:picLocks noChangeAspect="1" noChangeArrowheads="1"/>
          </p:cNvPicPr>
          <p:nvPr/>
        </p:nvPicPr>
        <p:blipFill>
          <a:blip r:embed="rId3" cstate="print"/>
          <a:srcRect/>
          <a:stretch>
            <a:fillRect/>
          </a:stretch>
        </p:blipFill>
        <p:spPr bwMode="auto">
          <a:xfrm>
            <a:off x="381000" y="1143000"/>
            <a:ext cx="5012266" cy="2819400"/>
          </a:xfrm>
          <a:prstGeom prst="rect">
            <a:avLst/>
          </a:prstGeom>
          <a:noFill/>
        </p:spPr>
      </p:pic>
      <p:pic>
        <p:nvPicPr>
          <p:cNvPr id="25602" name="Picture 2" descr="D:\Users\Admin\Desktop\Новая папка (2)\20210224_170102.jpg"/>
          <p:cNvPicPr>
            <a:picLocks noChangeAspect="1" noChangeArrowheads="1"/>
          </p:cNvPicPr>
          <p:nvPr/>
        </p:nvPicPr>
        <p:blipFill>
          <a:blip r:embed="rId4" cstate="print"/>
          <a:srcRect/>
          <a:stretch>
            <a:fillRect/>
          </a:stretch>
        </p:blipFill>
        <p:spPr bwMode="auto">
          <a:xfrm>
            <a:off x="3505200" y="3505200"/>
            <a:ext cx="5401733" cy="30384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3505200" y="381000"/>
            <a:ext cx="2407326" cy="400110"/>
          </a:xfrm>
          <a:prstGeom prst="rect">
            <a:avLst/>
          </a:prstGeom>
        </p:spPr>
        <p:txBody>
          <a:bodyPr wrap="none">
            <a:spAutoFit/>
          </a:bodyPr>
          <a:lstStyle/>
          <a:p>
            <a:pPr marL="457200" indent="-457200"/>
            <a:r>
              <a:rPr lang="ru-RU" sz="2000" dirty="0" smtClean="0">
                <a:latin typeface="Times New Roman" pitchFamily="18" charset="0"/>
                <a:cs typeface="Times New Roman" pitchFamily="18" charset="0"/>
              </a:rPr>
              <a:t>Игры с прищепками</a:t>
            </a:r>
          </a:p>
        </p:txBody>
      </p:sp>
      <p:pic>
        <p:nvPicPr>
          <p:cNvPr id="24578" name="Picture 2" descr="D:\Users\Admin\Desktop\Новая папка (2)\20210224_075446.jpg"/>
          <p:cNvPicPr>
            <a:picLocks noChangeAspect="1" noChangeArrowheads="1"/>
          </p:cNvPicPr>
          <p:nvPr/>
        </p:nvPicPr>
        <p:blipFill>
          <a:blip r:embed="rId3" cstate="print"/>
          <a:srcRect/>
          <a:stretch>
            <a:fillRect/>
          </a:stretch>
        </p:blipFill>
        <p:spPr bwMode="auto">
          <a:xfrm>
            <a:off x="228600" y="304800"/>
            <a:ext cx="2700338" cy="4800600"/>
          </a:xfrm>
          <a:prstGeom prst="rect">
            <a:avLst/>
          </a:prstGeom>
          <a:noFill/>
        </p:spPr>
      </p:pic>
      <p:pic>
        <p:nvPicPr>
          <p:cNvPr id="24579" name="Picture 3" descr="D:\Users\Admin\Desktop\Новая папка (2)\20210224_075507.jpg"/>
          <p:cNvPicPr>
            <a:picLocks noChangeAspect="1" noChangeArrowheads="1"/>
          </p:cNvPicPr>
          <p:nvPr/>
        </p:nvPicPr>
        <p:blipFill>
          <a:blip r:embed="rId4" cstate="print"/>
          <a:srcRect/>
          <a:stretch>
            <a:fillRect/>
          </a:stretch>
        </p:blipFill>
        <p:spPr bwMode="auto">
          <a:xfrm>
            <a:off x="3352800" y="762000"/>
            <a:ext cx="5283200" cy="2971800"/>
          </a:xfrm>
          <a:prstGeom prst="rect">
            <a:avLst/>
          </a:prstGeom>
          <a:noFill/>
        </p:spPr>
      </p:pic>
      <p:pic>
        <p:nvPicPr>
          <p:cNvPr id="2050" name="Picture 2" descr="D:\Users\Admin\Desktop\Новая папка (2)\20210301_171044.jpg"/>
          <p:cNvPicPr>
            <a:picLocks noChangeAspect="1" noChangeArrowheads="1"/>
          </p:cNvPicPr>
          <p:nvPr/>
        </p:nvPicPr>
        <p:blipFill>
          <a:blip r:embed="rId5" cstate="print"/>
          <a:srcRect l="12375" r="23500"/>
          <a:stretch>
            <a:fillRect/>
          </a:stretch>
        </p:blipFill>
        <p:spPr bwMode="auto">
          <a:xfrm>
            <a:off x="3124200" y="3048000"/>
            <a:ext cx="4038600" cy="35426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3810000" y="304800"/>
            <a:ext cx="1350050" cy="400110"/>
          </a:xfrm>
          <a:prstGeom prst="rect">
            <a:avLst/>
          </a:prstGeom>
          <a:noFill/>
        </p:spPr>
        <p:txBody>
          <a:bodyPr wrap="none" rtlCol="0">
            <a:spAutoFit/>
          </a:bodyPr>
          <a:lstStyle/>
          <a:p>
            <a:r>
              <a:rPr lang="ru-RU" sz="2000" dirty="0" smtClean="0">
                <a:latin typeface="Times New Roman" pitchFamily="18" charset="0"/>
                <a:cs typeface="Times New Roman" pitchFamily="18" charset="0"/>
              </a:rPr>
              <a:t>Шнуровки</a:t>
            </a:r>
            <a:endParaRPr lang="ru-RU" sz="2000" dirty="0">
              <a:latin typeface="Times New Roman" pitchFamily="18" charset="0"/>
              <a:cs typeface="Times New Roman" pitchFamily="18" charset="0"/>
            </a:endParaRPr>
          </a:p>
        </p:txBody>
      </p:sp>
      <p:pic>
        <p:nvPicPr>
          <p:cNvPr id="23553" name="Picture 1" descr="D:\Users\Admin\Desktop\Новая папка (2)\20210224_075538.jpg"/>
          <p:cNvPicPr>
            <a:picLocks noChangeAspect="1" noChangeArrowheads="1"/>
          </p:cNvPicPr>
          <p:nvPr/>
        </p:nvPicPr>
        <p:blipFill>
          <a:blip r:embed="rId3" cstate="print"/>
          <a:srcRect/>
          <a:stretch>
            <a:fillRect/>
          </a:stretch>
        </p:blipFill>
        <p:spPr bwMode="auto">
          <a:xfrm>
            <a:off x="304800" y="762000"/>
            <a:ext cx="4876800" cy="2743200"/>
          </a:xfrm>
          <a:prstGeom prst="rect">
            <a:avLst/>
          </a:prstGeom>
          <a:noFill/>
        </p:spPr>
      </p:pic>
      <p:pic>
        <p:nvPicPr>
          <p:cNvPr id="3074" name="Picture 2" descr="D:\Users\Admin\Desktop\Новая папка (2)\20210301_165714.jpg"/>
          <p:cNvPicPr>
            <a:picLocks noChangeAspect="1" noChangeArrowheads="1"/>
          </p:cNvPicPr>
          <p:nvPr/>
        </p:nvPicPr>
        <p:blipFill>
          <a:blip r:embed="rId4" cstate="print"/>
          <a:srcRect l="36178" r="5409"/>
          <a:stretch>
            <a:fillRect/>
          </a:stretch>
        </p:blipFill>
        <p:spPr bwMode="auto">
          <a:xfrm>
            <a:off x="4843976" y="2685757"/>
            <a:ext cx="4114800" cy="3962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descr="D:\Users\Admin\Desktop\Новая папка (2)\20210301_094140.jpg"/>
          <p:cNvPicPr>
            <a:picLocks noChangeAspect="1" noChangeArrowheads="1"/>
          </p:cNvPicPr>
          <p:nvPr/>
        </p:nvPicPr>
        <p:blipFill>
          <a:blip r:embed="rId3" cstate="print"/>
          <a:srcRect/>
          <a:stretch>
            <a:fillRect/>
          </a:stretch>
        </p:blipFill>
        <p:spPr bwMode="auto">
          <a:xfrm>
            <a:off x="304800" y="304800"/>
            <a:ext cx="5418667" cy="3048000"/>
          </a:xfrm>
          <a:prstGeom prst="rect">
            <a:avLst/>
          </a:prstGeom>
          <a:noFill/>
        </p:spPr>
      </p:pic>
      <p:pic>
        <p:nvPicPr>
          <p:cNvPr id="4099" name="Picture 3" descr="D:\Users\Admin\Desktop\Новая папка (2)\20210301_172132.jpg"/>
          <p:cNvPicPr>
            <a:picLocks noChangeAspect="1" noChangeArrowheads="1"/>
          </p:cNvPicPr>
          <p:nvPr/>
        </p:nvPicPr>
        <p:blipFill>
          <a:blip r:embed="rId4" cstate="print"/>
          <a:srcRect/>
          <a:stretch>
            <a:fillRect/>
          </a:stretch>
        </p:blipFill>
        <p:spPr bwMode="auto">
          <a:xfrm>
            <a:off x="3352800" y="3429000"/>
            <a:ext cx="5571067" cy="31337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7" name="Picture 7" descr="D:\Users\Admin\Downloads\kartinka-spasibo-za-vnimanie-dlya-prezentacii-1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Box 8"/>
          <p:cNvSpPr txBox="1"/>
          <p:nvPr/>
        </p:nvSpPr>
        <p:spPr>
          <a:xfrm>
            <a:off x="457200" y="914400"/>
            <a:ext cx="8305800" cy="4524315"/>
          </a:xfrm>
          <a:prstGeom prst="rect">
            <a:avLst/>
          </a:prstGeom>
          <a:noFill/>
        </p:spPr>
        <p:txBody>
          <a:bodyPr wrap="square" rtlCol="0">
            <a:spAutoFit/>
          </a:bodyPr>
          <a:lstStyle/>
          <a:p>
            <a:r>
              <a:rPr lang="ru-RU" sz="3200" dirty="0" smtClean="0">
                <a:latin typeface="Times New Roman" pitchFamily="18" charset="0"/>
                <a:cs typeface="Times New Roman" pitchFamily="18" charset="0"/>
              </a:rPr>
              <a:t>«Истоки способностей и дарований детей – на кончиках их пальцев. От пальцев, образно говоря, идут тончайшие нити – ручейки, которые питают ум ребенка. Другими словами, чем больше мастерства в детской руке, тем умнее ребенок»                                                                  </a:t>
            </a:r>
          </a:p>
          <a:p>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                                                  В. Сухомлинский                                                                                                                                                                    </a:t>
            </a:r>
          </a:p>
          <a:p>
            <a:endParaRPr lang="ru-RU" sz="3200" dirty="0">
              <a:latin typeface="Times New Roman" pitchFamily="18" charset="0"/>
              <a:cs typeface="Times New Roman" pitchFamily="18" charset="0"/>
            </a:endParaRPr>
          </a:p>
        </p:txBody>
      </p:sp>
      <p:pic>
        <p:nvPicPr>
          <p:cNvPr id="8194" name="Picture 2" descr="Картинки по запросу &quot;детские ладошки с карандашом фото&quot;"/>
          <p:cNvPicPr>
            <a:picLocks noChangeAspect="1" noChangeArrowheads="1"/>
          </p:cNvPicPr>
          <p:nvPr/>
        </p:nvPicPr>
        <p:blipFill>
          <a:blip r:embed="rId3" cstate="print"/>
          <a:srcRect/>
          <a:stretch>
            <a:fillRect/>
          </a:stretch>
        </p:blipFill>
        <p:spPr bwMode="auto">
          <a:xfrm>
            <a:off x="304800" y="4114800"/>
            <a:ext cx="3267075" cy="1400175"/>
          </a:xfrm>
          <a:prstGeom prst="rect">
            <a:avLst/>
          </a:prstGeom>
          <a:noFill/>
        </p:spPr>
      </p:pic>
      <p:pic>
        <p:nvPicPr>
          <p:cNvPr id="8196" name="Picture 4" descr="Картинки по запросу &quot;детские ладошки с карандашом фото&quot;"/>
          <p:cNvPicPr>
            <a:picLocks noChangeAspect="1" noChangeArrowheads="1"/>
          </p:cNvPicPr>
          <p:nvPr/>
        </p:nvPicPr>
        <p:blipFill>
          <a:blip r:embed="rId4" cstate="print"/>
          <a:srcRect/>
          <a:stretch>
            <a:fillRect/>
          </a:stretch>
        </p:blipFill>
        <p:spPr bwMode="auto">
          <a:xfrm>
            <a:off x="3505200" y="5133975"/>
            <a:ext cx="2657475" cy="1724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72" name="Rectangle 4"/>
          <p:cNvSpPr>
            <a:spLocks noChangeArrowheads="1"/>
          </p:cNvSpPr>
          <p:nvPr/>
        </p:nvSpPr>
        <p:spPr bwMode="auto">
          <a:xfrm>
            <a:off x="228600" y="-81828"/>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2400" dirty="0" smtClean="0">
              <a:solidFill>
                <a:srgbClr val="333333"/>
              </a:solidFill>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Цель мастер-класса: </a:t>
            </a: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Повышение профессиональной компетентности педагогов по использованию игровых технологий в работе с детьми, </a:t>
            </a:r>
            <a:r>
              <a:rPr lang="ru-RU" sz="2400" dirty="0" smtClean="0">
                <a:solidFill>
                  <a:srgbClr val="333333"/>
                </a:solidFill>
                <a:latin typeface="Times New Roman" pitchFamily="18" charset="0"/>
                <a:ea typeface="Times New Roman" pitchFamily="18" charset="0"/>
                <a:cs typeface="Times New Roman" pitchFamily="18" charset="0"/>
              </a:rPr>
              <a:t>знакомство</a:t>
            </a: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и распространение разновидностей форм работы.</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Задачи: </a:t>
            </a: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Познакомить педагогов с эффективными методами использования игровых технологий в жизни ребёнка. Активизировать самостоятельную работу педагогов, дать им возможность заимствовать элементы педагогического опыта для улучшения собственного. Познакомить педагогов с сенсорными играми; пальчиковой гимнастикой.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174" name="Picture 6" descr="Картинки по запросу &quot;детские ладошки с карандашом фото&quot;"/>
          <p:cNvPicPr>
            <a:picLocks noChangeAspect="1" noChangeArrowheads="1"/>
          </p:cNvPicPr>
          <p:nvPr/>
        </p:nvPicPr>
        <p:blipFill>
          <a:blip r:embed="rId3" cstate="print"/>
          <a:srcRect/>
          <a:stretch>
            <a:fillRect/>
          </a:stretch>
        </p:blipFill>
        <p:spPr bwMode="auto">
          <a:xfrm>
            <a:off x="2895600" y="4876800"/>
            <a:ext cx="2857500" cy="16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5" name="Rectangle 1"/>
          <p:cNvSpPr>
            <a:spLocks noChangeArrowheads="1"/>
          </p:cNvSpPr>
          <p:nvPr/>
        </p:nvSpPr>
        <p:spPr bwMode="auto">
          <a:xfrm>
            <a:off x="228600" y="0"/>
            <a:ext cx="86106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Развитая речь – важнейшее условие всестороннего полноценного развития детей. Чем богаче и правильнее у ребенка речь, тем легче ему высказывать свои мысли, тем шире его возможности в познании окружающей действительности, содержательнее и полноценнее отношения со сверстниками и взрослыми, тем активнее осуществляется его психическое развитие.</a:t>
            </a:r>
            <a:b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Уже достаточно давно специалисты, изучающие особенности развития детской психики, говорят о необходимости больше внимания уделять вопросу развития мелкой моторики рук детей. Дело в том, что уровень речевого развития ребенка находится в прямой зависимости от способности малыша совершать пальчиками тонкие движения, брать мелкие предметы, свободно действовать кистями рук. Но в последнее время наблюдается рост числа детей, имеющих нарушения общей, мелкой моторики и речевого развития. По какой же причине? Ведь сейчас есть возможность приобретать для ребенка развивающие игрушки и мультфильмы, специализированные </a:t>
            </a:r>
            <a:r>
              <a:rPr kumimoji="0" lang="ru-RU"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мультимедийные</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программы. На самом деле именно в этом разнообразии и кроется суть проблемы. Поэтому так важно заботиться о формировании речи детей, о ее чистоте и правильности, предупреждая и исправляя различные нарушения, которыми считаются любые отклонения от общепринятых норм языка.</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 сегодняшний день в арсенале тех, кто занят воспитанием и обучением детей дошкольного возраста имеется обширный практический материал, применение которого способствует эффективному речевому развитию ребенка. Весь практический материал можно условно разделить на две группы: </a:t>
            </a: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во-первых,</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помогающий непосредственному речевому развитию ребенка и, </a:t>
            </a: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во-вторых, </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опосредованный, к которому относятся нетрадиционные игровые технологии.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57150" y="-19050"/>
            <a:ext cx="9201150" cy="6877050"/>
          </a:xfrm>
          <a:prstGeom prst="rect">
            <a:avLst/>
          </a:prstGeom>
          <a:noFill/>
        </p:spPr>
      </p:pic>
      <p:sp>
        <p:nvSpPr>
          <p:cNvPr id="3" name="Прямоугольник 2"/>
          <p:cNvSpPr/>
          <p:nvPr/>
        </p:nvSpPr>
        <p:spPr>
          <a:xfrm>
            <a:off x="381000" y="381000"/>
            <a:ext cx="8382000" cy="3754874"/>
          </a:xfrm>
          <a:prstGeom prst="rect">
            <a:avLst/>
          </a:prstGeom>
        </p:spPr>
        <p:txBody>
          <a:bodyPr wrap="square">
            <a:spAutoFit/>
          </a:bodyPr>
          <a:lstStyle/>
          <a:p>
            <a:r>
              <a:rPr lang="ru-RU" sz="2400" dirty="0" smtClean="0">
                <a:latin typeface="Times New Roman" pitchFamily="18" charset="0"/>
                <a:cs typeface="Times New Roman" pitchFamily="18" charset="0"/>
              </a:rPr>
              <a:t>Предлагаем вашему вниманию нетрадиционные игры на развитие мелкой моторики, которыми можно заниматься как в детском саду, так и дома, как с самыми маленькими детками, так и с детьми старшего дошкольного возраста.</a:t>
            </a:r>
          </a:p>
          <a:p>
            <a:endParaRPr lang="ru-RU" sz="24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Подберите пуговицы разного размера и цвета. Попробуйте выложить рисунок мячика, дома Вы можете попросить малыша сделать такой же. После того, как ребенок научится выполнять задание, предложите ему придумать свои варианты рисунков. Из пуговичной мозаики можно выложить цветок, неваляшку, снеговика, бабочку, бусы и т. д.</a:t>
            </a:r>
            <a:r>
              <a:rPr lang="ru-RU" dirty="0" smtClean="0"/>
              <a:t/>
            </a:r>
            <a:br>
              <a:rPr lang="ru-RU" dirty="0" smtClean="0"/>
            </a:br>
            <a:endParaRPr lang="ru-RU" dirty="0"/>
          </a:p>
        </p:txBody>
      </p:sp>
      <p:sp>
        <p:nvSpPr>
          <p:cNvPr id="5122" name="AutoShape 2" descr="Картинки по запросу &quot;детские игры с пуговицами фото&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3" name="Picture 3" descr="D:\Users\Admin\Downloads\Без названия (4).jpg"/>
          <p:cNvPicPr>
            <a:picLocks noChangeAspect="1" noChangeArrowheads="1"/>
          </p:cNvPicPr>
          <p:nvPr/>
        </p:nvPicPr>
        <p:blipFill>
          <a:blip r:embed="rId3" cstate="print"/>
          <a:srcRect/>
          <a:stretch>
            <a:fillRect/>
          </a:stretch>
        </p:blipFill>
        <p:spPr bwMode="auto">
          <a:xfrm>
            <a:off x="381000" y="4191000"/>
            <a:ext cx="2848466" cy="2133600"/>
          </a:xfrm>
          <a:prstGeom prst="rect">
            <a:avLst/>
          </a:prstGeom>
          <a:noFill/>
        </p:spPr>
      </p:pic>
      <p:pic>
        <p:nvPicPr>
          <p:cNvPr id="5125" name="Picture 5" descr="Картинки по запросу &quot;детские игры с пуговицами фото&quot;"/>
          <p:cNvPicPr>
            <a:picLocks noChangeAspect="1" noChangeArrowheads="1"/>
          </p:cNvPicPr>
          <p:nvPr/>
        </p:nvPicPr>
        <p:blipFill>
          <a:blip r:embed="rId4" cstate="print"/>
          <a:srcRect/>
          <a:stretch>
            <a:fillRect/>
          </a:stretch>
        </p:blipFill>
        <p:spPr bwMode="auto">
          <a:xfrm>
            <a:off x="5867400" y="3886200"/>
            <a:ext cx="3124200" cy="2332736"/>
          </a:xfrm>
          <a:prstGeom prst="rect">
            <a:avLst/>
          </a:prstGeom>
          <a:noFill/>
        </p:spPr>
      </p:pic>
      <p:pic>
        <p:nvPicPr>
          <p:cNvPr id="5127" name="Picture 7" descr="Картинки по запросу &quot;детские игры с пуговицами фото&quot;"/>
          <p:cNvPicPr>
            <a:picLocks noChangeAspect="1" noChangeArrowheads="1"/>
          </p:cNvPicPr>
          <p:nvPr/>
        </p:nvPicPr>
        <p:blipFill>
          <a:blip r:embed="rId5" cstate="print"/>
          <a:srcRect/>
          <a:stretch>
            <a:fillRect/>
          </a:stretch>
        </p:blipFill>
        <p:spPr bwMode="auto">
          <a:xfrm>
            <a:off x="3657600" y="4038600"/>
            <a:ext cx="1841863" cy="26046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1" name="Rectangle 1"/>
          <p:cNvSpPr>
            <a:spLocks noChangeArrowheads="1"/>
          </p:cNvSpPr>
          <p:nvPr/>
        </p:nvSpPr>
        <p:spPr bwMode="auto">
          <a:xfrm>
            <a:off x="304800" y="458688"/>
            <a:ext cx="85344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smtClean="0">
                <a:ln>
                  <a:noFill/>
                </a:ln>
                <a:solidFill>
                  <a:srgbClr val="199043"/>
                </a:solidFill>
                <a:effectLst/>
                <a:latin typeface="Times New Roman" pitchFamily="18" charset="0"/>
                <a:ea typeface="Times New Roman" pitchFamily="18" charset="0"/>
                <a:cs typeface="Times New Roman" pitchFamily="18" charset="0"/>
              </a:rPr>
              <a:t>Ниткография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Вид </a:t>
            </a:r>
            <a:r>
              <a:rPr kumimoji="0" lang="ru-RU" sz="20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арт-терапии</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которыйявляется</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особенно эффективным для развития мелкой моторики рук. «</a:t>
            </a:r>
            <a:r>
              <a:rPr kumimoji="0" lang="ru-RU" sz="20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Ниткография</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ниткопись</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Заматывание и разматывания клубочков (выкладывание из ниток разных фигурок паучок, бабочка).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Картинки по запросу &quot;ниткография в детском саду&quot;"/>
          <p:cNvPicPr/>
          <p:nvPr/>
        </p:nvPicPr>
        <p:blipFill>
          <a:blip r:embed="rId3" cstate="print"/>
          <a:srcRect/>
          <a:stretch>
            <a:fillRect/>
          </a:stretch>
        </p:blipFill>
        <p:spPr bwMode="auto">
          <a:xfrm>
            <a:off x="152400" y="2209800"/>
            <a:ext cx="3657600" cy="2581275"/>
          </a:xfrm>
          <a:prstGeom prst="rect">
            <a:avLst/>
          </a:prstGeom>
          <a:noFill/>
          <a:ln w="9525">
            <a:noFill/>
            <a:miter lim="800000"/>
            <a:headEnd/>
            <a:tailEnd/>
          </a:ln>
        </p:spPr>
      </p:pic>
      <p:pic>
        <p:nvPicPr>
          <p:cNvPr id="5" name="Рисунок 4" descr="Картинки по запросу &quot;ниткография в детском саду&quot;"/>
          <p:cNvPicPr/>
          <p:nvPr/>
        </p:nvPicPr>
        <p:blipFill>
          <a:blip r:embed="rId4" cstate="print"/>
          <a:srcRect/>
          <a:stretch>
            <a:fillRect/>
          </a:stretch>
        </p:blipFill>
        <p:spPr bwMode="auto">
          <a:xfrm>
            <a:off x="5638800" y="1752600"/>
            <a:ext cx="2752725" cy="2047875"/>
          </a:xfrm>
          <a:prstGeom prst="rect">
            <a:avLst/>
          </a:prstGeom>
          <a:noFill/>
          <a:ln w="9525">
            <a:noFill/>
            <a:miter lim="800000"/>
            <a:headEnd/>
            <a:tailEnd/>
          </a:ln>
        </p:spPr>
      </p:pic>
      <p:pic>
        <p:nvPicPr>
          <p:cNvPr id="6" name="Рисунок 5" descr="Картинки по запросу &quot;ниткография в детском саду&quot;"/>
          <p:cNvPicPr/>
          <p:nvPr/>
        </p:nvPicPr>
        <p:blipFill>
          <a:blip r:embed="rId5" cstate="print"/>
          <a:srcRect/>
          <a:stretch>
            <a:fillRect/>
          </a:stretch>
        </p:blipFill>
        <p:spPr bwMode="auto">
          <a:xfrm>
            <a:off x="3810000" y="3886200"/>
            <a:ext cx="3427412" cy="2719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762000" y="381000"/>
            <a:ext cx="7620000" cy="3447098"/>
          </a:xfrm>
          <a:prstGeom prst="rect">
            <a:avLst/>
          </a:prstGeom>
          <a:noFill/>
        </p:spPr>
        <p:txBody>
          <a:bodyPr wrap="square" rtlCol="0">
            <a:spAutoFit/>
          </a:bodyPr>
          <a:lstStyle/>
          <a:p>
            <a:r>
              <a:rPr lang="ru-RU" sz="2000" b="1" i="1" dirty="0" smtClean="0">
                <a:solidFill>
                  <a:srgbClr val="00B050"/>
                </a:solidFill>
                <a:latin typeface="Times New Roman" pitchFamily="18" charset="0"/>
                <a:cs typeface="Times New Roman" pitchFamily="18" charset="0"/>
              </a:rPr>
              <a:t>Игры с манной крупой</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Исследования ученых показали, что манная крупа обладает свойством погашения негативной энергетики. Она очищает энергетику ребенка и стабилизирует его эмоциональное состояние. Играя с манкой, ребенок пропускает ее между пальцев, вместе с потоком крупинок уходит напряжение, ребенок расслабляется и его эмоциональное самочувствие улучшается. У детей развивается тактильно – двигательная чувствительность, координация движений кистей и пальцев рук, что способствует успешной работе по подготовке руки к письму. </a:t>
            </a:r>
            <a:r>
              <a:rPr lang="ru-RU" dirty="0" smtClean="0"/>
              <a:t/>
            </a:r>
            <a:br>
              <a:rPr lang="ru-RU" dirty="0" smtClean="0"/>
            </a:br>
            <a:endParaRPr lang="ru-RU" dirty="0"/>
          </a:p>
        </p:txBody>
      </p:sp>
      <p:pic>
        <p:nvPicPr>
          <p:cNvPr id="5" name="Рисунок 4" descr="Картинки по запросу &quot;Игры с манной крупой  в детском саду для малышей&quot;"/>
          <p:cNvPicPr/>
          <p:nvPr/>
        </p:nvPicPr>
        <p:blipFill>
          <a:blip r:embed="rId3" cstate="print"/>
          <a:srcRect b="8588"/>
          <a:stretch>
            <a:fillRect/>
          </a:stretch>
        </p:blipFill>
        <p:spPr bwMode="auto">
          <a:xfrm>
            <a:off x="5181600" y="3352800"/>
            <a:ext cx="3427412" cy="2438400"/>
          </a:xfrm>
          <a:prstGeom prst="rect">
            <a:avLst/>
          </a:prstGeom>
          <a:noFill/>
          <a:ln w="9525">
            <a:noFill/>
            <a:miter lim="800000"/>
            <a:headEnd/>
            <a:tailEnd/>
          </a:ln>
        </p:spPr>
      </p:pic>
      <p:pic>
        <p:nvPicPr>
          <p:cNvPr id="6" name="Рисунок 5" descr="Картинки по запросу &quot;Игры с манной крупой  в детском саду для малышей&quot;"/>
          <p:cNvPicPr/>
          <p:nvPr/>
        </p:nvPicPr>
        <p:blipFill>
          <a:blip r:embed="rId4" cstate="print"/>
          <a:srcRect b="9375"/>
          <a:stretch>
            <a:fillRect/>
          </a:stretch>
        </p:blipFill>
        <p:spPr bwMode="auto">
          <a:xfrm>
            <a:off x="914400" y="4114800"/>
            <a:ext cx="33528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200400" y="304800"/>
            <a:ext cx="2439963" cy="400110"/>
          </a:xfrm>
          <a:prstGeom prst="rect">
            <a:avLst/>
          </a:prstGeom>
          <a:noFill/>
        </p:spPr>
        <p:txBody>
          <a:bodyPr wrap="none" rtlCol="0">
            <a:spAutoFit/>
          </a:bodyPr>
          <a:lstStyle/>
          <a:p>
            <a:r>
              <a:rPr lang="ru-RU" sz="2000" b="1" i="1" dirty="0" smtClean="0">
                <a:solidFill>
                  <a:srgbClr val="00B050"/>
                </a:solidFill>
                <a:latin typeface="Times New Roman" pitchFamily="18" charset="0"/>
                <a:cs typeface="Times New Roman" pitchFamily="18" charset="0"/>
              </a:rPr>
              <a:t>Игры с карандашом</a:t>
            </a:r>
            <a:endParaRPr lang="ru-RU" sz="2000" b="1" i="1" dirty="0">
              <a:solidFill>
                <a:srgbClr val="00B050"/>
              </a:solidFill>
              <a:latin typeface="Times New Roman" pitchFamily="18" charset="0"/>
              <a:cs typeface="Times New Roman" pitchFamily="18" charset="0"/>
            </a:endParaRPr>
          </a:p>
        </p:txBody>
      </p:sp>
      <p:pic>
        <p:nvPicPr>
          <p:cNvPr id="4" name="Рисунок 3" descr="Картинки по запросу &quot;Игры с карандашами   для малышей в детском саду&quot;"/>
          <p:cNvPicPr/>
          <p:nvPr/>
        </p:nvPicPr>
        <p:blipFill>
          <a:blip r:embed="rId3" cstate="print"/>
          <a:srcRect/>
          <a:stretch>
            <a:fillRect/>
          </a:stretch>
        </p:blipFill>
        <p:spPr bwMode="auto">
          <a:xfrm>
            <a:off x="1524000" y="1066800"/>
            <a:ext cx="6399212" cy="4894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Admin\Downloads\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228600" y="228600"/>
            <a:ext cx="8686800" cy="7540526"/>
          </a:xfrm>
          <a:prstGeom prst="rect">
            <a:avLst/>
          </a:prstGeom>
        </p:spPr>
        <p:txBody>
          <a:bodyPr wrap="square">
            <a:spAutoFit/>
          </a:bodyPr>
          <a:lstStyle/>
          <a:p>
            <a:r>
              <a:rPr lang="ru-RU" b="1" i="1" dirty="0" smtClean="0">
                <a:solidFill>
                  <a:srgbClr val="00B050"/>
                </a:solidFill>
                <a:latin typeface="Times New Roman" pitchFamily="18" charset="0"/>
                <a:cs typeface="Times New Roman" pitchFamily="18" charset="0"/>
              </a:rPr>
              <a:t>Столы для релаксации </a:t>
            </a:r>
            <a:r>
              <a:rPr lang="ru-RU" dirty="0" smtClean="0">
                <a:latin typeface="Times New Roman" pitchFamily="18" charset="0"/>
                <a:cs typeface="Times New Roman" pitchFamily="18" charset="0"/>
              </a:rPr>
              <a:t>с песком </a:t>
            </a:r>
            <a:endParaRPr lang="ru-RU" b="1" i="1" dirty="0" smtClean="0">
              <a:solidFill>
                <a:srgbClr val="00B050"/>
              </a:solidFill>
              <a:latin typeface="Times New Roman" pitchFamily="18" charset="0"/>
              <a:cs typeface="Times New Roman" pitchFamily="18" charset="0"/>
            </a:endParaRPr>
          </a:p>
          <a:p>
            <a:pPr marL="457200" indent="-457200"/>
            <a:r>
              <a:rPr lang="ru-RU" b="1" i="1" dirty="0" smtClean="0">
                <a:solidFill>
                  <a:srgbClr val="00B050"/>
                </a:solidFill>
                <a:latin typeface="Times New Roman" pitchFamily="18" charset="0"/>
                <a:cs typeface="Times New Roman" pitchFamily="18" charset="0"/>
              </a:rPr>
              <a:t>«Сухой бассейн» </a:t>
            </a:r>
            <a:r>
              <a:rPr lang="ru-RU" dirty="0" smtClean="0">
                <a:latin typeface="Times New Roman" pitchFamily="18" charset="0"/>
                <a:cs typeface="Times New Roman" pitchFamily="18" charset="0"/>
              </a:rPr>
              <a:t>или мешочек помещаем горох или фасоль и игрушки от «Киндер-сюрпризов». Просим ребенка достать все игрушки. Ребенок запускает в него руку и старается на ощупь определить и достать только игрушку. Задание можно усложнить, смешав горох и фасоль в небольшом количестве. Просим ребенка достать только фасоль.</a:t>
            </a:r>
            <a:br>
              <a:rPr lang="ru-RU" dirty="0" smtClean="0">
                <a:latin typeface="Times New Roman" pitchFamily="18" charset="0"/>
                <a:cs typeface="Times New Roman" pitchFamily="18" charset="0"/>
              </a:rPr>
            </a:br>
            <a:r>
              <a:rPr lang="ru-RU" b="1" i="1" dirty="0" smtClean="0">
                <a:solidFill>
                  <a:srgbClr val="00B050"/>
                </a:solidFill>
                <a:latin typeface="Times New Roman" pitchFamily="18" charset="0"/>
                <a:cs typeface="Times New Roman" pitchFamily="18" charset="0"/>
              </a:rPr>
              <a:t>Игры с пробками  </a:t>
            </a:r>
            <a:r>
              <a:rPr lang="ru-RU" dirty="0" smtClean="0">
                <a:latin typeface="Times New Roman" pitchFamily="18" charset="0"/>
                <a:cs typeface="Times New Roman" pitchFamily="18" charset="0"/>
              </a:rPr>
              <a:t>две пробки от пластиковых бутылок кладем на столе резьбой вверх. Это — «лыжи». Указательный и средний пальцы встают в них, как ноги. Двигаемся на «лыжах», делая по шагу на каждый ударный слог:</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«По свежему снегу, мчимся с горы,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Мы любим забавы холодной зимы».</a:t>
            </a:r>
          </a:p>
          <a:p>
            <a:pPr marL="457200" indent="-457200"/>
            <a:r>
              <a:rPr lang="ru-RU" b="1" i="1" dirty="0" smtClean="0">
                <a:solidFill>
                  <a:srgbClr val="00B050"/>
                </a:solidFill>
                <a:latin typeface="Times New Roman" pitchFamily="18" charset="0"/>
                <a:cs typeface="Times New Roman" pitchFamily="18" charset="0"/>
              </a:rPr>
              <a:t>Игры с прищепками </a:t>
            </a:r>
            <a:r>
              <a:rPr lang="ru-RU" dirty="0" smtClean="0">
                <a:latin typeface="Times New Roman" pitchFamily="18" charset="0"/>
                <a:cs typeface="Times New Roman" pitchFamily="18" charset="0"/>
              </a:rPr>
              <a:t>возьмем бельевую прищепку и проверим на своих пальцах, чтобы она не была слишком тугой. Затем бельевой прищепкой поочередно «кусаем» ногтевые фаланги (от указательного к мизинцу и обратно) на ударные слоги стиха: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«Сильно кусает котенок-малыш,</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Он думает, это не палец, а мышь. (Смена рук.)</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 я, же играю с тобою, глупыш,</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 будешь кусаться, скажу тебе: «Кыш! » </a:t>
            </a:r>
          </a:p>
          <a:p>
            <a:pPr marL="457200" indent="-457200"/>
            <a:r>
              <a:rPr lang="ru-RU" b="1" i="1" dirty="0" smtClean="0">
                <a:solidFill>
                  <a:srgbClr val="00B050"/>
                </a:solidFill>
                <a:latin typeface="Times New Roman" pitchFamily="18" charset="0"/>
                <a:cs typeface="Times New Roman" pitchFamily="18" charset="0"/>
              </a:rPr>
              <a:t>Игры с шишками, игрецкими орехами и массажным мячиком.</a:t>
            </a:r>
          </a:p>
          <a:p>
            <a:pPr marL="457200" indent="-457200"/>
            <a:r>
              <a:rPr lang="ru-RU" dirty="0" smtClean="0">
                <a:latin typeface="Times New Roman" pitchFamily="18" charset="0"/>
                <a:cs typeface="Times New Roman" pitchFamily="18" charset="0"/>
              </a:rPr>
              <a:t>         Предлагаем ребенку покатать грецкий орех, шишку или массажный мячик между ладонями.</a:t>
            </a:r>
          </a:p>
          <a:p>
            <a:r>
              <a:rPr lang="ru-RU" sz="2000" dirty="0" smtClean="0"/>
              <a:t> </a:t>
            </a:r>
            <a:br>
              <a:rPr lang="ru-RU" sz="2000" dirty="0" smtClean="0"/>
            </a:br>
            <a:endParaRPr lang="ru-RU" sz="20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532</Words>
  <Application>Microsoft Office PowerPoint</Application>
  <PresentationFormat>Экран (4:3)</PresentationFormat>
  <Paragraphs>43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74</cp:revision>
  <dcterms:created xsi:type="dcterms:W3CDTF">2021-02-22T04:43:30Z</dcterms:created>
  <dcterms:modified xsi:type="dcterms:W3CDTF">2021-03-09T13:38:33Z</dcterms:modified>
</cp:coreProperties>
</file>