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3" r:id="rId6"/>
    <p:sldId id="264" r:id="rId7"/>
    <p:sldId id="262" r:id="rId8"/>
    <p:sldId id="260" r:id="rId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66FF"/>
    <a:srgbClr val="FF3399"/>
    <a:srgbClr val="9933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296" y="-6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08.10.2020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08.10.2020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08.10.2020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08.10.2020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08.10.2020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08.10.2020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08.10.2020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08.10.2020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08.10.2020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08.10.2020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08.10.2020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08.10.2020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2147595"/>
            <a:ext cx="5819775"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ctrTitle"/>
          </p:nvPr>
        </p:nvSpPr>
        <p:spPr>
          <a:xfrm>
            <a:off x="685800" y="548680"/>
            <a:ext cx="7772400" cy="1944216"/>
          </a:xfrm>
        </p:spPr>
        <p:txBody>
          <a:bodyPr>
            <a:normAutofit/>
            <a:scene3d>
              <a:camera prst="orthographicFront"/>
              <a:lightRig rig="soft" dir="t">
                <a:rot lat="0" lon="0" rev="10800000"/>
              </a:lightRig>
            </a:scene3d>
            <a:sp3d>
              <a:bevelT w="27940" h="12700"/>
              <a:contourClr>
                <a:srgbClr val="DDDDDD"/>
              </a:contourClr>
            </a:sp3d>
          </a:bodyPr>
          <a:lstStyle/>
          <a:p>
            <a:r>
              <a:rPr lang="ru-RU" sz="3200" b="1" spc="150" dirty="0" smtClean="0">
                <a:ln w="11430"/>
                <a:solidFill>
                  <a:srgbClr val="6666FF"/>
                </a:solidFill>
                <a:effectLst>
                  <a:glow rad="228600">
                    <a:schemeClr val="accent6">
                      <a:satMod val="175000"/>
                      <a:alpha val="40000"/>
                    </a:schemeClr>
                  </a:glow>
                  <a:outerShdw blurRad="25400" algn="tl" rotWithShape="0">
                    <a:srgbClr val="000000">
                      <a:alpha val="43000"/>
                    </a:srgbClr>
                  </a:outerShdw>
                </a:effectLst>
                <a:latin typeface="AA Clobberin Time Smooth" panose="020B0500000000000000" pitchFamily="34" charset="-52"/>
              </a:rPr>
              <a:t>Игры на развитие мелкой моторики рук</a:t>
            </a:r>
            <a:br>
              <a:rPr lang="ru-RU" sz="3200" b="1" spc="150" dirty="0" smtClean="0">
                <a:ln w="11430"/>
                <a:solidFill>
                  <a:srgbClr val="6666FF"/>
                </a:solidFill>
                <a:effectLst>
                  <a:glow rad="228600">
                    <a:schemeClr val="accent6">
                      <a:satMod val="175000"/>
                      <a:alpha val="40000"/>
                    </a:schemeClr>
                  </a:glow>
                  <a:outerShdw blurRad="25400" algn="tl" rotWithShape="0">
                    <a:srgbClr val="000000">
                      <a:alpha val="43000"/>
                    </a:srgbClr>
                  </a:outerShdw>
                </a:effectLst>
                <a:latin typeface="AA Clobberin Time Smooth" panose="020B0500000000000000" pitchFamily="34" charset="-52"/>
              </a:rPr>
            </a:br>
            <a:r>
              <a:rPr lang="ru-RU" sz="1800" b="1" spc="150" dirty="0" smtClean="0">
                <a:ln w="11430"/>
                <a:solidFill>
                  <a:schemeClr val="accent5">
                    <a:lumMod val="60000"/>
                    <a:lumOff val="40000"/>
                  </a:schemeClr>
                </a:solidFill>
                <a:effectLst>
                  <a:glow rad="228600">
                    <a:schemeClr val="accent6">
                      <a:satMod val="175000"/>
                      <a:alpha val="40000"/>
                    </a:schemeClr>
                  </a:glow>
                  <a:outerShdw blurRad="25400" algn="tl" rotWithShape="0">
                    <a:srgbClr val="000000">
                      <a:alpha val="43000"/>
                    </a:srgbClr>
                  </a:outerShdw>
                </a:effectLst>
                <a:latin typeface="AA Clobberin Time Smooth" panose="020B0500000000000000" pitchFamily="34" charset="-52"/>
              </a:rPr>
              <a:t>Консультация для родителей</a:t>
            </a:r>
            <a:endParaRPr lang="ru-RU" sz="1800" b="1" spc="150" dirty="0">
              <a:ln w="11430"/>
              <a:solidFill>
                <a:schemeClr val="accent5">
                  <a:lumMod val="60000"/>
                  <a:lumOff val="40000"/>
                </a:schemeClr>
              </a:solidFill>
              <a:effectLst>
                <a:glow rad="228600">
                  <a:schemeClr val="accent6">
                    <a:satMod val="175000"/>
                    <a:alpha val="40000"/>
                  </a:schemeClr>
                </a:glow>
                <a:outerShdw blurRad="25400" algn="tl" rotWithShape="0">
                  <a:srgbClr val="000000">
                    <a:alpha val="43000"/>
                  </a:srgbClr>
                </a:outerShdw>
              </a:effectLst>
              <a:latin typeface="AA Clobberin Time Smooth" panose="020B0500000000000000" pitchFamily="34" charset="-52"/>
            </a:endParaRPr>
          </a:p>
        </p:txBody>
      </p:sp>
      <p:sp>
        <p:nvSpPr>
          <p:cNvPr id="3" name="Подзаголовок 2"/>
          <p:cNvSpPr>
            <a:spLocks noGrp="1"/>
          </p:cNvSpPr>
          <p:nvPr>
            <p:ph type="subTitle" idx="1"/>
          </p:nvPr>
        </p:nvSpPr>
        <p:spPr>
          <a:xfrm>
            <a:off x="4355976" y="3429000"/>
            <a:ext cx="6400800" cy="1752600"/>
          </a:xfrm>
        </p:spPr>
        <p:txBody>
          <a:bodyPr/>
          <a:lstStyle/>
          <a:p>
            <a:endParaRPr lang="ru-RU" dirty="0" smtClean="0"/>
          </a:p>
          <a:p>
            <a:r>
              <a:rPr lang="ru-RU" sz="1600" b="1" dirty="0" smtClean="0"/>
              <a:t>Подготовила: Миронова </a:t>
            </a:r>
          </a:p>
          <a:p>
            <a:r>
              <a:rPr lang="ru-RU" sz="1600" b="1" dirty="0" smtClean="0"/>
              <a:t>Ирина Владимировна</a:t>
            </a:r>
            <a:endParaRPr lang="ru-RU" sz="1600" b="1" dirty="0"/>
          </a:p>
        </p:txBody>
      </p:sp>
    </p:spTree>
    <p:extLst>
      <p:ext uri="{BB962C8B-B14F-4D97-AF65-F5344CB8AC3E}">
        <p14:creationId xmlns:p14="http://schemas.microsoft.com/office/powerpoint/2010/main" val="2203643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2146250"/>
          </a:xfrm>
        </p:spPr>
        <p:txBody>
          <a:bodyPr>
            <a:normAutofit/>
          </a:bodyPr>
          <a:lstStyle/>
          <a:p>
            <a:r>
              <a:rPr lang="ru-RU" sz="2800" dirty="0" smtClean="0">
                <a:solidFill>
                  <a:srgbClr val="FF3399"/>
                </a:solidFill>
                <a:effectLst>
                  <a:glow rad="139700">
                    <a:schemeClr val="accent1">
                      <a:satMod val="175000"/>
                      <a:alpha val="40000"/>
                    </a:schemeClr>
                  </a:glow>
                </a:effectLst>
                <a:latin typeface="AA Clobberin Time Smooth" panose="020B0500000000000000" pitchFamily="34" charset="-52"/>
              </a:rPr>
              <a:t>«Пальчиковые игры»</a:t>
            </a:r>
            <a:br>
              <a:rPr lang="ru-RU" sz="2800" dirty="0" smtClean="0">
                <a:solidFill>
                  <a:srgbClr val="FF3399"/>
                </a:solidFill>
                <a:effectLst>
                  <a:glow rad="139700">
                    <a:schemeClr val="accent1">
                      <a:satMod val="175000"/>
                      <a:alpha val="40000"/>
                    </a:schemeClr>
                  </a:glow>
                </a:effectLst>
                <a:latin typeface="AA Clobberin Time Smooth" panose="020B0500000000000000" pitchFamily="34" charset="-52"/>
              </a:rPr>
            </a:br>
            <a:r>
              <a:rPr lang="ru-RU" sz="2000" dirty="0" smtClean="0">
                <a:solidFill>
                  <a:srgbClr val="000000"/>
                </a:solidFill>
                <a:latin typeface="PT Sans"/>
              </a:rPr>
              <a:t>Корни </a:t>
            </a:r>
            <a:r>
              <a:rPr lang="ru-RU" sz="2000" dirty="0">
                <a:solidFill>
                  <a:srgbClr val="000000"/>
                </a:solidFill>
                <a:latin typeface="PT Sans"/>
              </a:rPr>
              <a:t>всех этих упражнений лежат в народной педагогике. На протяжении многих веков мама или бабушка играли с пальчиками малыша, проговаривая при этом </a:t>
            </a:r>
            <a:r>
              <a:rPr lang="ru-RU" sz="2000" b="1" dirty="0" err="1">
                <a:solidFill>
                  <a:srgbClr val="000000"/>
                </a:solidFill>
                <a:latin typeface="PT Sans"/>
              </a:rPr>
              <a:t>потешки</a:t>
            </a:r>
            <a:r>
              <a:rPr lang="ru-RU" sz="2000" dirty="0">
                <a:solidFill>
                  <a:srgbClr val="000000"/>
                </a:solidFill>
                <a:latin typeface="PT Sans"/>
              </a:rPr>
              <a:t>. Так взрослые любовно и мудро поучали ребенка.</a:t>
            </a:r>
            <a:endParaRPr lang="ru-RU" sz="2000" dirty="0"/>
          </a:p>
        </p:txBody>
      </p:sp>
      <p:sp>
        <p:nvSpPr>
          <p:cNvPr id="3" name="Объект 2"/>
          <p:cNvSpPr>
            <a:spLocks noGrp="1"/>
          </p:cNvSpPr>
          <p:nvPr>
            <p:ph idx="1"/>
          </p:nvPr>
        </p:nvSpPr>
        <p:spPr>
          <a:xfrm>
            <a:off x="457200" y="2204864"/>
            <a:ext cx="8229600" cy="3921299"/>
          </a:xfrm>
        </p:spPr>
        <p:txBody>
          <a:bodyPr>
            <a:normAutofit fontScale="92500" lnSpcReduction="20000"/>
          </a:bodyPr>
          <a:lstStyle/>
          <a:p>
            <a:pPr marL="0" indent="0" algn="just">
              <a:buNone/>
            </a:pPr>
            <a:r>
              <a:rPr lang="ru-RU" i="1" dirty="0">
                <a:solidFill>
                  <a:srgbClr val="000000"/>
                </a:solidFill>
                <a:latin typeface="PT Sans"/>
              </a:rPr>
              <a:t> </a:t>
            </a:r>
            <a:r>
              <a:rPr lang="ru-RU" sz="2400" b="1" dirty="0" smtClean="0">
                <a:solidFill>
                  <a:srgbClr val="000000"/>
                </a:solidFill>
                <a:latin typeface="PT Sans"/>
              </a:rPr>
              <a:t>Развивая </a:t>
            </a:r>
            <a:r>
              <a:rPr lang="ru-RU" sz="2400" b="1" dirty="0">
                <a:solidFill>
                  <a:srgbClr val="000000"/>
                </a:solidFill>
                <a:latin typeface="PT Sans"/>
              </a:rPr>
              <a:t>пальчики</a:t>
            </a:r>
            <a:r>
              <a:rPr lang="ru-RU" sz="2400" dirty="0">
                <a:solidFill>
                  <a:srgbClr val="000000"/>
                </a:solidFill>
                <a:latin typeface="PT Sans"/>
              </a:rPr>
              <a:t>, можно использовать </a:t>
            </a:r>
            <a:endParaRPr lang="ru-RU" sz="2400" dirty="0" smtClean="0">
              <a:solidFill>
                <a:srgbClr val="000000"/>
              </a:solidFill>
              <a:latin typeface="PT Sans"/>
            </a:endParaRPr>
          </a:p>
          <a:p>
            <a:pPr marL="0" indent="0">
              <a:buNone/>
            </a:pPr>
            <a:r>
              <a:rPr lang="ru-RU" sz="2400" dirty="0" err="1" smtClean="0">
                <a:solidFill>
                  <a:srgbClr val="000000"/>
                </a:solidFill>
                <a:latin typeface="PT Sans"/>
              </a:rPr>
              <a:t>потешки</a:t>
            </a:r>
            <a:r>
              <a:rPr lang="ru-RU" sz="2400" dirty="0">
                <a:solidFill>
                  <a:srgbClr val="000000"/>
                </a:solidFill>
                <a:latin typeface="PT Sans"/>
              </a:rPr>
              <a:t>:</a:t>
            </a:r>
          </a:p>
          <a:p>
            <a:pPr marL="0" indent="0" algn="just">
              <a:buNone/>
            </a:pPr>
            <a:r>
              <a:rPr lang="ru-RU" sz="2400" i="1" dirty="0" smtClean="0">
                <a:solidFill>
                  <a:srgbClr val="000000"/>
                </a:solidFill>
                <a:latin typeface="PT Sans"/>
              </a:rPr>
              <a:t>(</a:t>
            </a:r>
            <a:r>
              <a:rPr lang="ru-RU" sz="2400" i="1" dirty="0">
                <a:solidFill>
                  <a:srgbClr val="000000"/>
                </a:solidFill>
                <a:latin typeface="PT Sans"/>
              </a:rPr>
              <a:t>перебирая пальчики, приговариваем)</a:t>
            </a:r>
            <a:endParaRPr lang="ru-RU" sz="2400" dirty="0">
              <a:solidFill>
                <a:srgbClr val="000000"/>
              </a:solidFill>
              <a:latin typeface="PT Sans"/>
            </a:endParaRPr>
          </a:p>
          <a:p>
            <a:pPr algn="just"/>
            <a:r>
              <a:rPr lang="ru-RU" sz="2400" i="1" dirty="0">
                <a:solidFill>
                  <a:srgbClr val="000000"/>
                </a:solidFill>
                <a:latin typeface="PT Sans"/>
              </a:rPr>
              <a:t>Этот пальчик — дедушка,</a:t>
            </a:r>
            <a:endParaRPr lang="ru-RU" sz="2400" dirty="0">
              <a:solidFill>
                <a:srgbClr val="000000"/>
              </a:solidFill>
              <a:latin typeface="PT Sans"/>
            </a:endParaRPr>
          </a:p>
          <a:p>
            <a:pPr algn="just"/>
            <a:r>
              <a:rPr lang="ru-RU" sz="2400" i="1" dirty="0">
                <a:solidFill>
                  <a:srgbClr val="000000"/>
                </a:solidFill>
                <a:latin typeface="PT Sans"/>
              </a:rPr>
              <a:t>Этот пальчик — бабушка,</a:t>
            </a:r>
            <a:endParaRPr lang="ru-RU" sz="2400" dirty="0">
              <a:solidFill>
                <a:srgbClr val="000000"/>
              </a:solidFill>
              <a:latin typeface="PT Sans"/>
            </a:endParaRPr>
          </a:p>
          <a:p>
            <a:pPr algn="just"/>
            <a:r>
              <a:rPr lang="ru-RU" sz="2400" i="1" dirty="0">
                <a:solidFill>
                  <a:srgbClr val="000000"/>
                </a:solidFill>
                <a:latin typeface="PT Sans"/>
              </a:rPr>
              <a:t>Этот пальчик — </a:t>
            </a:r>
            <a:r>
              <a:rPr lang="ru-RU" sz="2400" i="1" dirty="0" smtClean="0">
                <a:solidFill>
                  <a:srgbClr val="000000"/>
                </a:solidFill>
                <a:latin typeface="PT Sans"/>
              </a:rPr>
              <a:t>папочка</a:t>
            </a:r>
            <a:r>
              <a:rPr lang="ru-RU" sz="2400" i="1" dirty="0">
                <a:solidFill>
                  <a:srgbClr val="000000"/>
                </a:solidFill>
                <a:latin typeface="PT Sans"/>
              </a:rPr>
              <a:t>,</a:t>
            </a:r>
            <a:endParaRPr lang="ru-RU" sz="2400" dirty="0">
              <a:solidFill>
                <a:srgbClr val="000000"/>
              </a:solidFill>
              <a:latin typeface="PT Sans"/>
            </a:endParaRPr>
          </a:p>
          <a:p>
            <a:pPr algn="just"/>
            <a:r>
              <a:rPr lang="ru-RU" sz="2400" i="1" dirty="0">
                <a:solidFill>
                  <a:srgbClr val="000000"/>
                </a:solidFill>
                <a:latin typeface="PT Sans"/>
              </a:rPr>
              <a:t>Этот пальчик — </a:t>
            </a:r>
            <a:r>
              <a:rPr lang="ru-RU" sz="2400" i="1" dirty="0" smtClean="0">
                <a:solidFill>
                  <a:srgbClr val="000000"/>
                </a:solidFill>
                <a:latin typeface="PT Sans"/>
              </a:rPr>
              <a:t>мамочка</a:t>
            </a:r>
            <a:r>
              <a:rPr lang="ru-RU" sz="2400" i="1" dirty="0">
                <a:solidFill>
                  <a:srgbClr val="000000"/>
                </a:solidFill>
                <a:latin typeface="PT Sans"/>
              </a:rPr>
              <a:t>,</a:t>
            </a:r>
            <a:endParaRPr lang="ru-RU" sz="2400" dirty="0">
              <a:solidFill>
                <a:srgbClr val="000000"/>
              </a:solidFill>
              <a:latin typeface="PT Sans"/>
            </a:endParaRPr>
          </a:p>
          <a:p>
            <a:pPr algn="just"/>
            <a:r>
              <a:rPr lang="ru-RU" sz="2400" i="1" dirty="0">
                <a:solidFill>
                  <a:srgbClr val="000000"/>
                </a:solidFill>
                <a:latin typeface="PT Sans"/>
              </a:rPr>
              <a:t>Этот пальчик — </a:t>
            </a:r>
            <a:r>
              <a:rPr lang="ru-RU" sz="2400" i="1" dirty="0" smtClean="0">
                <a:solidFill>
                  <a:srgbClr val="000000"/>
                </a:solidFill>
                <a:latin typeface="PT Sans"/>
              </a:rPr>
              <a:t>«Ванечка»   - имя ребенка (загибаем </a:t>
            </a:r>
            <a:r>
              <a:rPr lang="ru-RU" sz="2400" i="1" dirty="0">
                <a:solidFill>
                  <a:srgbClr val="000000"/>
                </a:solidFill>
                <a:latin typeface="PT Sans"/>
              </a:rPr>
              <a:t>пальчики)</a:t>
            </a:r>
            <a:endParaRPr lang="ru-RU" sz="2400" dirty="0">
              <a:solidFill>
                <a:srgbClr val="000000"/>
              </a:solidFill>
              <a:latin typeface="PT Sans"/>
            </a:endParaRPr>
          </a:p>
          <a:p>
            <a:pPr marL="0" indent="0" algn="ctr">
              <a:buNone/>
            </a:pPr>
            <a:r>
              <a:rPr lang="ru-RU" sz="2400" b="1" i="1" dirty="0">
                <a:solidFill>
                  <a:srgbClr val="000000"/>
                </a:solidFill>
                <a:latin typeface="PT Sans"/>
              </a:rPr>
              <a:t> </a:t>
            </a:r>
            <a:r>
              <a:rPr lang="ru-RU" sz="2400" b="1" i="1" dirty="0" smtClean="0">
                <a:solidFill>
                  <a:srgbClr val="000000"/>
                </a:solidFill>
                <a:latin typeface="PT Sans"/>
              </a:rPr>
              <a:t>    Очень</a:t>
            </a:r>
            <a:r>
              <a:rPr lang="ru-RU" sz="2400" dirty="0" smtClean="0">
                <a:solidFill>
                  <a:srgbClr val="000000"/>
                </a:solidFill>
                <a:latin typeface="PT Sans"/>
              </a:rPr>
              <a:t> </a:t>
            </a:r>
            <a:r>
              <a:rPr lang="ru-RU" sz="2400" dirty="0">
                <a:solidFill>
                  <a:srgbClr val="000000"/>
                </a:solidFill>
                <a:latin typeface="PT Sans"/>
              </a:rPr>
              <a:t>полезно </a:t>
            </a:r>
            <a:r>
              <a:rPr lang="ru-RU" sz="2400" dirty="0" smtClean="0">
                <a:solidFill>
                  <a:srgbClr val="000000"/>
                </a:solidFill>
                <a:latin typeface="PT Sans"/>
              </a:rPr>
              <a:t>один раз </a:t>
            </a:r>
            <a:r>
              <a:rPr lang="ru-RU" sz="2400" dirty="0">
                <a:solidFill>
                  <a:srgbClr val="000000"/>
                </a:solidFill>
                <a:latin typeface="PT Sans"/>
              </a:rPr>
              <a:t>в день делать пальчиковую </a:t>
            </a:r>
            <a:r>
              <a:rPr lang="ru-RU" sz="2400" dirty="0" smtClean="0">
                <a:solidFill>
                  <a:srgbClr val="000000"/>
                </a:solidFill>
                <a:latin typeface="PT Sans"/>
              </a:rPr>
              <a:t>гимнастику!</a:t>
            </a:r>
            <a:endParaRPr lang="ru-RU" sz="2400" dirty="0">
              <a:solidFill>
                <a:srgbClr val="000000"/>
              </a:solidFill>
              <a:latin typeface="PT Sans"/>
            </a:endParaRPr>
          </a:p>
          <a:p>
            <a:endParaRPr lang="ru-RU"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6136" y="2348880"/>
            <a:ext cx="3204000" cy="244600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3132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l"/>
            <a:r>
              <a:rPr lang="ru-RU" b="1" dirty="0" smtClean="0">
                <a:solidFill>
                  <a:srgbClr val="111111"/>
                </a:solidFill>
                <a:latin typeface="Arial"/>
              </a:rPr>
              <a:t/>
            </a:r>
            <a:br>
              <a:rPr lang="ru-RU" b="1" dirty="0" smtClean="0">
                <a:solidFill>
                  <a:srgbClr val="111111"/>
                </a:solidFill>
                <a:latin typeface="Arial"/>
              </a:rPr>
            </a:br>
            <a:r>
              <a:rPr lang="ru-RU" sz="3100" b="1" dirty="0" smtClean="0">
                <a:solidFill>
                  <a:srgbClr val="FF3399"/>
                </a:solidFill>
                <a:effectLst>
                  <a:glow rad="228600">
                    <a:schemeClr val="accent3">
                      <a:satMod val="175000"/>
                      <a:alpha val="40000"/>
                    </a:schemeClr>
                  </a:glow>
                </a:effectLst>
                <a:latin typeface="AA Clobberin Time Smooth" panose="020B0500000000000000" pitchFamily="34" charset="-52"/>
              </a:rPr>
              <a:t>Игра</a:t>
            </a:r>
            <a:r>
              <a:rPr lang="ru-RU" sz="3100" b="1" dirty="0">
                <a:solidFill>
                  <a:srgbClr val="FF3399"/>
                </a:solidFill>
                <a:effectLst>
                  <a:glow rad="228600">
                    <a:schemeClr val="accent3">
                      <a:satMod val="175000"/>
                      <a:alpha val="40000"/>
                    </a:schemeClr>
                  </a:glow>
                </a:effectLst>
                <a:latin typeface="AA Clobberin Time Smooth" panose="020B0500000000000000" pitchFamily="34" charset="-52"/>
              </a:rPr>
              <a:t> </a:t>
            </a:r>
            <a:r>
              <a:rPr lang="ru-RU" sz="3100" b="1" i="1" dirty="0">
                <a:solidFill>
                  <a:srgbClr val="FF3399"/>
                </a:solidFill>
                <a:effectLst>
                  <a:glow rad="228600">
                    <a:schemeClr val="accent3">
                      <a:satMod val="175000"/>
                      <a:alpha val="40000"/>
                    </a:schemeClr>
                  </a:glow>
                </a:effectLst>
                <a:latin typeface="AA Clobberin Time Smooth" panose="020B0500000000000000" pitchFamily="34" charset="-52"/>
              </a:rPr>
              <a:t>«Помоги мне, </a:t>
            </a:r>
            <a:r>
              <a:rPr lang="ru-RU" sz="3100" b="1" i="1" dirty="0" smtClean="0">
                <a:solidFill>
                  <a:srgbClr val="FF3399"/>
                </a:solidFill>
                <a:effectLst>
                  <a:glow rad="228600">
                    <a:schemeClr val="accent3">
                      <a:satMod val="175000"/>
                      <a:alpha val="40000"/>
                    </a:schemeClr>
                  </a:glow>
                </a:effectLst>
                <a:latin typeface="AA Clobberin Time Smooth" panose="020B0500000000000000" pitchFamily="34" charset="-52"/>
              </a:rPr>
              <a:t/>
            </a:r>
            <a:br>
              <a:rPr lang="ru-RU" sz="3100" b="1" i="1" dirty="0" smtClean="0">
                <a:solidFill>
                  <a:srgbClr val="FF3399"/>
                </a:solidFill>
                <a:effectLst>
                  <a:glow rad="228600">
                    <a:schemeClr val="accent3">
                      <a:satMod val="175000"/>
                      <a:alpha val="40000"/>
                    </a:schemeClr>
                  </a:glow>
                </a:effectLst>
                <a:latin typeface="AA Clobberin Time Smooth" panose="020B0500000000000000" pitchFamily="34" charset="-52"/>
              </a:rPr>
            </a:br>
            <a:r>
              <a:rPr lang="ru-RU" sz="3100" b="1" i="1" dirty="0" smtClean="0">
                <a:solidFill>
                  <a:srgbClr val="FF3399"/>
                </a:solidFill>
                <a:effectLst>
                  <a:glow rad="228600">
                    <a:schemeClr val="accent3">
                      <a:satMod val="175000"/>
                      <a:alpha val="40000"/>
                    </a:schemeClr>
                  </a:glow>
                </a:effectLst>
                <a:latin typeface="AA Clobberin Time Smooth" panose="020B0500000000000000" pitchFamily="34" charset="-52"/>
              </a:rPr>
              <a:t>пожалуйста</a:t>
            </a:r>
            <a:r>
              <a:rPr lang="ru-RU" sz="3100" b="1" i="1" dirty="0">
                <a:solidFill>
                  <a:srgbClr val="FF3399"/>
                </a:solidFill>
                <a:effectLst>
                  <a:glow rad="228600">
                    <a:schemeClr val="accent3">
                      <a:satMod val="175000"/>
                      <a:alpha val="40000"/>
                    </a:schemeClr>
                  </a:glow>
                </a:effectLst>
                <a:latin typeface="AA Clobberin Time Smooth" panose="020B0500000000000000" pitchFamily="34" charset="-52"/>
              </a:rPr>
              <a:t>»</a:t>
            </a:r>
            <a:r>
              <a:rPr lang="ru-RU" sz="3100" b="1" dirty="0">
                <a:solidFill>
                  <a:srgbClr val="FF3399"/>
                </a:solidFill>
                <a:effectLst>
                  <a:glow rad="228600">
                    <a:schemeClr val="accent3">
                      <a:satMod val="175000"/>
                      <a:alpha val="40000"/>
                    </a:schemeClr>
                  </a:glow>
                </a:effectLst>
                <a:latin typeface="AA Clobberin Time Smooth" panose="020B0500000000000000" pitchFamily="34" charset="-52"/>
              </a:rPr>
              <a:t>.</a:t>
            </a:r>
            <a:br>
              <a:rPr lang="ru-RU" sz="3100" b="1" dirty="0">
                <a:solidFill>
                  <a:srgbClr val="FF3399"/>
                </a:solidFill>
                <a:effectLst>
                  <a:glow rad="228600">
                    <a:schemeClr val="accent3">
                      <a:satMod val="175000"/>
                      <a:alpha val="40000"/>
                    </a:schemeClr>
                  </a:glow>
                </a:effectLst>
                <a:latin typeface="AA Clobberin Time Smooth" panose="020B0500000000000000" pitchFamily="34" charset="-52"/>
              </a:rPr>
            </a:br>
            <a:endParaRPr lang="ru-RU" sz="3100" dirty="0">
              <a:solidFill>
                <a:srgbClr val="FF3399"/>
              </a:solidFill>
              <a:effectLst>
                <a:glow rad="228600">
                  <a:schemeClr val="accent3">
                    <a:satMod val="175000"/>
                    <a:alpha val="40000"/>
                  </a:schemeClr>
                </a:glow>
              </a:effectLst>
              <a:latin typeface="AA Clobberin Time Smooth" panose="020B0500000000000000" pitchFamily="34" charset="-52"/>
            </a:endParaRPr>
          </a:p>
        </p:txBody>
      </p:sp>
      <p:sp>
        <p:nvSpPr>
          <p:cNvPr id="3" name="Объект 2"/>
          <p:cNvSpPr>
            <a:spLocks noGrp="1"/>
          </p:cNvSpPr>
          <p:nvPr>
            <p:ph idx="1"/>
          </p:nvPr>
        </p:nvSpPr>
        <p:spPr>
          <a:xfrm>
            <a:off x="107504" y="1628800"/>
            <a:ext cx="5338936" cy="4525963"/>
          </a:xfrm>
        </p:spPr>
        <p:txBody>
          <a:bodyPr>
            <a:normAutofit fontScale="92500"/>
          </a:bodyPr>
          <a:lstStyle/>
          <a:p>
            <a:r>
              <a:rPr lang="ru-RU" sz="2400" dirty="0" smtClean="0">
                <a:solidFill>
                  <a:srgbClr val="111111"/>
                </a:solidFill>
                <a:latin typeface="Times New Roman" panose="02020603050405020304" pitchFamily="18" charset="0"/>
                <a:cs typeface="Times New Roman" panose="02020603050405020304" pitchFamily="18" charset="0"/>
              </a:rPr>
              <a:t>Существует </a:t>
            </a:r>
            <a:r>
              <a:rPr lang="ru-RU" sz="2400" dirty="0">
                <a:solidFill>
                  <a:srgbClr val="111111"/>
                </a:solidFill>
                <a:latin typeface="Times New Roman" panose="02020603050405020304" pitchFamily="18" charset="0"/>
                <a:cs typeface="Times New Roman" panose="02020603050405020304" pitchFamily="18" charset="0"/>
              </a:rPr>
              <a:t>множество домашних дел, в которых ваш малыш может принять непосредственное и активное участие. Помочь вам на кухне, собрав ложки, в то же время </a:t>
            </a:r>
            <a:r>
              <a:rPr lang="ru-RU" sz="2400" b="1" dirty="0">
                <a:latin typeface="Times New Roman" panose="02020603050405020304" pitchFamily="18" charset="0"/>
                <a:cs typeface="Times New Roman" panose="02020603050405020304" pitchFamily="18" charset="0"/>
              </a:rPr>
              <a:t>развивая</a:t>
            </a:r>
            <a:r>
              <a:rPr lang="ru-RU" sz="2400" dirty="0">
                <a:solidFill>
                  <a:srgbClr val="111111"/>
                </a:solidFill>
                <a:latin typeface="Times New Roman" panose="02020603050405020304" pitchFamily="18" charset="0"/>
                <a:cs typeface="Times New Roman" panose="02020603050405020304" pitchFamily="18" charset="0"/>
              </a:rPr>
              <a:t> ловкость и сноровку пальцев. Сложить кастрюли одну в одну или закрыть их подходящими по размеру крышками.</a:t>
            </a:r>
          </a:p>
          <a:p>
            <a:r>
              <a:rPr lang="ru-RU" sz="2400" dirty="0">
                <a:solidFill>
                  <a:srgbClr val="111111"/>
                </a:solidFill>
                <a:latin typeface="Times New Roman" panose="02020603050405020304" pitchFamily="18" charset="0"/>
                <a:cs typeface="Times New Roman" panose="02020603050405020304" pitchFamily="18" charset="0"/>
              </a:rPr>
              <a:t>Пока вы занимаетесь приготовлением обеда, дайте ребенку различные баночки и крышки. Пусть он подбирает подходящие и закручивает их на баночки.</a:t>
            </a:r>
            <a:endParaRPr lang="ru-RU" sz="2400" dirty="0">
              <a:latin typeface="Times New Roman" panose="02020603050405020304" pitchFamily="18" charset="0"/>
              <a:cs typeface="Times New Roman" panose="02020603050405020304" pitchFamily="18" charset="0"/>
            </a:endParaRPr>
          </a:p>
        </p:txBody>
      </p:sp>
      <p:pic>
        <p:nvPicPr>
          <p:cNvPr id="30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5403" y="116632"/>
            <a:ext cx="3816000" cy="254522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descr="https://rused.ru/irk-mdou37/wp-content/uploads/sites/41/2017/11/8gz2yvdapiiz9uj4w4d372qz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3746" y="2276872"/>
            <a:ext cx="3708000" cy="23203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9746" y="4437112"/>
            <a:ext cx="2556000" cy="230425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7781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88033" y="4821732"/>
            <a:ext cx="1944000" cy="1944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p:txBody>
          <a:bodyPr>
            <a:normAutofit/>
          </a:bodyPr>
          <a:lstStyle/>
          <a:p>
            <a:r>
              <a:rPr lang="ru-RU" sz="3200" dirty="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effectLst>
                  <a:glow rad="228600">
                    <a:schemeClr val="accent5">
                      <a:satMod val="175000"/>
                      <a:alpha val="40000"/>
                    </a:schemeClr>
                  </a:glow>
                </a:effectLst>
                <a:latin typeface="AA Clobberin Time Smooth" panose="020B0500000000000000" pitchFamily="34" charset="-52"/>
              </a:rPr>
              <a:t> </a:t>
            </a:r>
            <a:r>
              <a:rPr lang="ru-RU" sz="32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effectLst>
                  <a:glow rad="228600">
                    <a:schemeClr val="accent5">
                      <a:satMod val="175000"/>
                      <a:alpha val="40000"/>
                    </a:schemeClr>
                  </a:glow>
                </a:effectLst>
                <a:latin typeface="AA Clobberin Time Smooth" panose="020B0500000000000000" pitchFamily="34" charset="-52"/>
              </a:rPr>
              <a:t>                </a:t>
            </a:r>
            <a:r>
              <a:rPr lang="ru-RU" sz="32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effectLst>
                  <a:glow rad="228600">
                    <a:schemeClr val="accent5">
                      <a:satMod val="175000"/>
                      <a:alpha val="40000"/>
                    </a:schemeClr>
                  </a:glow>
                </a:effectLst>
                <a:latin typeface="AA Clobberin Time Smooth" panose="020B0500000000000000" pitchFamily="34" charset="-52"/>
              </a:rPr>
              <a:t>«Изучаем цвета»</a:t>
            </a:r>
            <a:r>
              <a:rPr lang="ru-RU" sz="3200" dirty="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effectLst>
                  <a:glow rad="228600">
                    <a:schemeClr val="accent5">
                      <a:satMod val="175000"/>
                      <a:alpha val="40000"/>
                    </a:schemeClr>
                  </a:glow>
                </a:effectLst>
                <a:latin typeface="AA Clobberin Time Smooth" panose="020B0500000000000000" pitchFamily="34" charset="-52"/>
              </a:rPr>
              <a:t/>
            </a:r>
            <a:br>
              <a:rPr lang="ru-RU" sz="3200" dirty="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effectLst>
                  <a:glow rad="228600">
                    <a:schemeClr val="accent5">
                      <a:satMod val="175000"/>
                      <a:alpha val="40000"/>
                    </a:schemeClr>
                  </a:glow>
                </a:effectLst>
                <a:latin typeface="AA Clobberin Time Smooth" panose="020B0500000000000000" pitchFamily="34" charset="-52"/>
              </a:rPr>
            </a:br>
            <a:endParaRPr lang="ru-RU" sz="3200" dirty="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effectLst>
                <a:glow rad="228600">
                  <a:schemeClr val="accent5">
                    <a:satMod val="175000"/>
                    <a:alpha val="40000"/>
                  </a:schemeClr>
                </a:glow>
              </a:effectLst>
              <a:latin typeface="AA Clobberin Time Smooth" panose="020B0500000000000000" pitchFamily="34" charset="-52"/>
            </a:endParaRPr>
          </a:p>
        </p:txBody>
      </p:sp>
      <p:sp>
        <p:nvSpPr>
          <p:cNvPr id="3" name="Объект 2"/>
          <p:cNvSpPr>
            <a:spLocks noGrp="1"/>
          </p:cNvSpPr>
          <p:nvPr>
            <p:ph idx="1"/>
          </p:nvPr>
        </p:nvSpPr>
        <p:spPr>
          <a:xfrm>
            <a:off x="3203848" y="1072306"/>
            <a:ext cx="6012160" cy="5785694"/>
          </a:xfrm>
        </p:spPr>
        <p:txBody>
          <a:bodyPr>
            <a:normAutofit fontScale="70000" lnSpcReduction="20000"/>
          </a:bodyPr>
          <a:lstStyle/>
          <a:p>
            <a:r>
              <a:rPr lang="ru-RU" dirty="0" smtClean="0">
                <a:solidFill>
                  <a:srgbClr val="111111"/>
                </a:solidFill>
                <a:latin typeface="Times New Roman" panose="02020603050405020304" pitchFamily="18" charset="0"/>
                <a:cs typeface="Times New Roman" panose="02020603050405020304" pitchFamily="18" charset="0"/>
              </a:rPr>
              <a:t>Выберите </a:t>
            </a:r>
            <a:r>
              <a:rPr lang="ru-RU" dirty="0">
                <a:solidFill>
                  <a:srgbClr val="111111"/>
                </a:solidFill>
                <a:latin typeface="Times New Roman" panose="02020603050405020304" pitchFamily="18" charset="0"/>
                <a:cs typeface="Times New Roman" panose="02020603050405020304" pitchFamily="18" charset="0"/>
              </a:rPr>
              <a:t>любой цвет из основного спектра, например, синий, и сложите в емкость несколько вещей такого цвета. Назовите цвет игрушки, когда просите передать вам ту или иную вещь. Например, </a:t>
            </a:r>
            <a:r>
              <a:rPr lang="ru-RU" b="1" dirty="0">
                <a:solidFill>
                  <a:srgbClr val="0000FF"/>
                </a:solidFill>
                <a:latin typeface="Times New Roman" panose="02020603050405020304" pitchFamily="18" charset="0"/>
                <a:cs typeface="Times New Roman" panose="02020603050405020304" pitchFamily="18" charset="0"/>
              </a:rPr>
              <a:t>«Дай мне, пожалуйста, синий мячик</a:t>
            </a:r>
            <a:r>
              <a:rPr lang="ru-RU" b="1" dirty="0" smtClean="0">
                <a:solidFill>
                  <a:srgbClr val="0000FF"/>
                </a:solidFill>
                <a:latin typeface="Times New Roman" panose="02020603050405020304" pitchFamily="18" charset="0"/>
                <a:cs typeface="Times New Roman" panose="02020603050405020304" pitchFamily="18" charset="0"/>
              </a:rPr>
              <a:t>».</a:t>
            </a:r>
          </a:p>
          <a:p>
            <a:r>
              <a:rPr lang="ru-RU" dirty="0" smtClean="0">
                <a:solidFill>
                  <a:srgbClr val="111111"/>
                </a:solidFill>
                <a:latin typeface="Times New Roman" panose="02020603050405020304" pitchFamily="18" charset="0"/>
                <a:cs typeface="Times New Roman" panose="02020603050405020304" pitchFamily="18" charset="0"/>
              </a:rPr>
              <a:t>Если </a:t>
            </a:r>
            <a:r>
              <a:rPr lang="ru-RU" dirty="0">
                <a:solidFill>
                  <a:srgbClr val="111111"/>
                </a:solidFill>
                <a:latin typeface="Times New Roman" panose="02020603050405020304" pitchFamily="18" charset="0"/>
                <a:cs typeface="Times New Roman" panose="02020603050405020304" pitchFamily="18" charset="0"/>
              </a:rPr>
              <a:t>ребенок </a:t>
            </a:r>
            <a:r>
              <a:rPr lang="ru-RU" dirty="0" smtClean="0">
                <a:solidFill>
                  <a:srgbClr val="111111"/>
                </a:solidFill>
                <a:latin typeface="Times New Roman" panose="02020603050405020304" pitchFamily="18" charset="0"/>
                <a:cs typeface="Times New Roman" panose="02020603050405020304" pitchFamily="18" charset="0"/>
              </a:rPr>
              <a:t>протягивает </a:t>
            </a:r>
            <a:r>
              <a:rPr lang="ru-RU" dirty="0">
                <a:solidFill>
                  <a:srgbClr val="111111"/>
                </a:solidFill>
                <a:latin typeface="Times New Roman" panose="02020603050405020304" pitchFamily="18" charset="0"/>
                <a:cs typeface="Times New Roman" panose="02020603050405020304" pitchFamily="18" charset="0"/>
              </a:rPr>
              <a:t>вам </a:t>
            </a:r>
            <a:r>
              <a:rPr lang="ru-RU" dirty="0" smtClean="0">
                <a:solidFill>
                  <a:srgbClr val="111111"/>
                </a:solidFill>
                <a:latin typeface="Times New Roman" panose="02020603050405020304" pitchFamily="18" charset="0"/>
                <a:cs typeface="Times New Roman" panose="02020603050405020304" pitchFamily="18" charset="0"/>
              </a:rPr>
              <a:t>синюю                                                               машинку,  </a:t>
            </a:r>
            <a:r>
              <a:rPr lang="ru-RU" u="sng" dirty="0" smtClean="0">
                <a:solidFill>
                  <a:srgbClr val="111111"/>
                </a:solidFill>
                <a:latin typeface="Times New Roman" panose="02020603050405020304" pitchFamily="18" charset="0"/>
                <a:cs typeface="Times New Roman" panose="02020603050405020304" pitchFamily="18" charset="0"/>
              </a:rPr>
              <a:t>скажите</a:t>
            </a:r>
            <a:r>
              <a:rPr lang="ru-RU" dirty="0" smtClean="0">
                <a:solidFill>
                  <a:srgbClr val="111111"/>
                </a:solidFill>
                <a:latin typeface="Times New Roman" panose="02020603050405020304" pitchFamily="18" charset="0"/>
                <a:cs typeface="Times New Roman" panose="02020603050405020304" pitchFamily="18" charset="0"/>
              </a:rPr>
              <a:t>: </a:t>
            </a:r>
          </a:p>
          <a:p>
            <a:pPr marL="0" indent="0">
              <a:buNone/>
            </a:pPr>
            <a:r>
              <a:rPr lang="ru-RU" dirty="0" smtClean="0">
                <a:solidFill>
                  <a:srgbClr val="111111"/>
                </a:solidFill>
                <a:latin typeface="Times New Roman" panose="02020603050405020304" pitchFamily="18" charset="0"/>
                <a:cs typeface="Times New Roman" panose="02020603050405020304" pitchFamily="18" charset="0"/>
              </a:rPr>
              <a:t>    «</a:t>
            </a:r>
            <a:r>
              <a:rPr lang="ru-RU" dirty="0">
                <a:solidFill>
                  <a:srgbClr val="111111"/>
                </a:solidFill>
                <a:latin typeface="Times New Roman" panose="02020603050405020304" pitchFamily="18" charset="0"/>
                <a:cs typeface="Times New Roman" panose="02020603050405020304" pitchFamily="18" charset="0"/>
              </a:rPr>
              <a:t>Спасибо большое за синюю машинку, </a:t>
            </a:r>
            <a:r>
              <a:rPr lang="ru-RU" dirty="0" smtClean="0">
                <a:solidFill>
                  <a:srgbClr val="111111"/>
                </a:solidFill>
                <a:latin typeface="Times New Roman" panose="02020603050405020304" pitchFamily="18" charset="0"/>
                <a:cs typeface="Times New Roman" panose="02020603050405020304" pitchFamily="18" charset="0"/>
              </a:rPr>
              <a:t>             </a:t>
            </a:r>
          </a:p>
          <a:p>
            <a:pPr marL="0" indent="0">
              <a:buNone/>
            </a:pPr>
            <a:r>
              <a:rPr lang="ru-RU" dirty="0">
                <a:solidFill>
                  <a:srgbClr val="111111"/>
                </a:solidFill>
                <a:latin typeface="Times New Roman" panose="02020603050405020304" pitchFamily="18" charset="0"/>
                <a:cs typeface="Times New Roman" panose="02020603050405020304" pitchFamily="18" charset="0"/>
              </a:rPr>
              <a:t> </a:t>
            </a:r>
            <a:r>
              <a:rPr lang="ru-RU" dirty="0" smtClean="0">
                <a:solidFill>
                  <a:srgbClr val="111111"/>
                </a:solidFill>
                <a:latin typeface="Times New Roman" panose="02020603050405020304" pitchFamily="18" charset="0"/>
                <a:cs typeface="Times New Roman" panose="02020603050405020304" pitchFamily="18" charset="0"/>
              </a:rPr>
              <a:t>    давай </a:t>
            </a:r>
            <a:r>
              <a:rPr lang="ru-RU" dirty="0">
                <a:solidFill>
                  <a:srgbClr val="111111"/>
                </a:solidFill>
                <a:latin typeface="Times New Roman" panose="02020603050405020304" pitchFamily="18" charset="0"/>
                <a:cs typeface="Times New Roman" panose="02020603050405020304" pitchFamily="18" charset="0"/>
              </a:rPr>
              <a:t>поищем </a:t>
            </a:r>
            <a:r>
              <a:rPr lang="ru-RU" b="1" dirty="0">
                <a:solidFill>
                  <a:srgbClr val="0000FF"/>
                </a:solidFill>
                <a:latin typeface="Times New Roman" panose="02020603050405020304" pitchFamily="18" charset="0"/>
                <a:cs typeface="Times New Roman" panose="02020603050405020304" pitchFamily="18" charset="0"/>
              </a:rPr>
              <a:t>синий мячик</a:t>
            </a:r>
            <a:r>
              <a:rPr lang="ru-RU" dirty="0">
                <a:solidFill>
                  <a:srgbClr val="111111"/>
                </a:solidFill>
                <a:latin typeface="Times New Roman" panose="02020603050405020304" pitchFamily="18" charset="0"/>
                <a:cs typeface="Times New Roman" panose="02020603050405020304" pitchFamily="18" charset="0"/>
              </a:rPr>
              <a:t>. А вот </a:t>
            </a:r>
            <a:r>
              <a:rPr lang="ru-RU" dirty="0" smtClean="0">
                <a:solidFill>
                  <a:srgbClr val="111111"/>
                </a:solidFill>
                <a:latin typeface="Times New Roman" panose="02020603050405020304" pitchFamily="18" charset="0"/>
                <a:cs typeface="Times New Roman" panose="02020603050405020304" pitchFamily="18" charset="0"/>
              </a:rPr>
              <a:t>и</a:t>
            </a:r>
            <a:r>
              <a:rPr lang="ru-RU" dirty="0">
                <a:solidFill>
                  <a:srgbClr val="111111"/>
                </a:solidFill>
                <a:latin typeface="Times New Roman" panose="02020603050405020304" pitchFamily="18" charset="0"/>
                <a:cs typeface="Times New Roman" panose="02020603050405020304" pitchFamily="18" charset="0"/>
              </a:rPr>
              <a:t>он». </a:t>
            </a:r>
          </a:p>
          <a:p>
            <a:pPr marL="0" indent="0">
              <a:buNone/>
            </a:pPr>
            <a:r>
              <a:rPr lang="ru-RU" dirty="0" smtClean="0">
                <a:solidFill>
                  <a:srgbClr val="111111"/>
                </a:solidFill>
                <a:latin typeface="Times New Roman" panose="02020603050405020304" pitchFamily="18" charset="0"/>
                <a:cs typeface="Times New Roman" panose="02020603050405020304" pitchFamily="18" charset="0"/>
              </a:rPr>
              <a:t>     Когда </a:t>
            </a:r>
            <a:r>
              <a:rPr lang="ru-RU" dirty="0">
                <a:solidFill>
                  <a:srgbClr val="111111"/>
                </a:solidFill>
                <a:latin typeface="Times New Roman" panose="02020603050405020304" pitchFamily="18" charset="0"/>
                <a:cs typeface="Times New Roman" panose="02020603050405020304" pitchFamily="18" charset="0"/>
              </a:rPr>
              <a:t>ребенок научится </a:t>
            </a:r>
            <a:r>
              <a:rPr lang="ru-RU" dirty="0" smtClean="0">
                <a:solidFill>
                  <a:srgbClr val="111111"/>
                </a:solidFill>
                <a:latin typeface="Times New Roman" panose="02020603050405020304" pitchFamily="18" charset="0"/>
                <a:cs typeface="Times New Roman" panose="02020603050405020304" pitchFamily="18" charset="0"/>
              </a:rPr>
              <a:t>распознавать </a:t>
            </a:r>
            <a:r>
              <a:rPr lang="ru-RU" dirty="0">
                <a:solidFill>
                  <a:srgbClr val="111111"/>
                </a:solidFill>
                <a:latin typeface="Times New Roman" panose="02020603050405020304" pitchFamily="18" charset="0"/>
                <a:cs typeface="Times New Roman" panose="02020603050405020304" pitchFamily="18" charset="0"/>
              </a:rPr>
              <a:t>один </a:t>
            </a:r>
            <a:r>
              <a:rPr lang="ru-RU" dirty="0" smtClean="0">
                <a:solidFill>
                  <a:srgbClr val="111111"/>
                </a:solidFill>
                <a:latin typeface="Times New Roman" panose="02020603050405020304" pitchFamily="18" charset="0"/>
                <a:cs typeface="Times New Roman" panose="02020603050405020304" pitchFamily="18" charset="0"/>
              </a:rPr>
              <a:t>           </a:t>
            </a:r>
          </a:p>
          <a:p>
            <a:pPr marL="0" indent="0">
              <a:buNone/>
            </a:pPr>
            <a:r>
              <a:rPr lang="ru-RU" dirty="0">
                <a:solidFill>
                  <a:srgbClr val="111111"/>
                </a:solidFill>
                <a:latin typeface="Times New Roman" panose="02020603050405020304" pitchFamily="18" charset="0"/>
                <a:cs typeface="Times New Roman" panose="02020603050405020304" pitchFamily="18" charset="0"/>
              </a:rPr>
              <a:t> </a:t>
            </a:r>
            <a:r>
              <a:rPr lang="ru-RU" dirty="0" smtClean="0">
                <a:solidFill>
                  <a:srgbClr val="111111"/>
                </a:solidFill>
                <a:latin typeface="Times New Roman" panose="02020603050405020304" pitchFamily="18" charset="0"/>
                <a:cs typeface="Times New Roman" panose="02020603050405020304" pitchFamily="18" charset="0"/>
              </a:rPr>
              <a:t>     цвет</a:t>
            </a:r>
            <a:r>
              <a:rPr lang="ru-RU" dirty="0">
                <a:solidFill>
                  <a:srgbClr val="111111"/>
                </a:solidFill>
                <a:latin typeface="Times New Roman" panose="02020603050405020304" pitchFamily="18" charset="0"/>
                <a:cs typeface="Times New Roman" panose="02020603050405020304" pitchFamily="18" charset="0"/>
              </a:rPr>
              <a:t>, то положите в емкость предметы двух </a:t>
            </a:r>
            <a:endParaRPr lang="ru-RU" dirty="0" smtClean="0">
              <a:solidFill>
                <a:srgbClr val="111111"/>
              </a:solidFill>
              <a:latin typeface="Times New Roman" panose="02020603050405020304" pitchFamily="18" charset="0"/>
              <a:cs typeface="Times New Roman" panose="02020603050405020304" pitchFamily="18" charset="0"/>
            </a:endParaRPr>
          </a:p>
          <a:p>
            <a:pPr marL="0" indent="0">
              <a:buNone/>
            </a:pPr>
            <a:r>
              <a:rPr lang="ru-RU" dirty="0">
                <a:solidFill>
                  <a:srgbClr val="111111"/>
                </a:solidFill>
                <a:latin typeface="Times New Roman" panose="02020603050405020304" pitchFamily="18" charset="0"/>
                <a:cs typeface="Times New Roman" panose="02020603050405020304" pitchFamily="18" charset="0"/>
              </a:rPr>
              <a:t> </a:t>
            </a:r>
            <a:r>
              <a:rPr lang="ru-RU" dirty="0" smtClean="0">
                <a:solidFill>
                  <a:srgbClr val="111111"/>
                </a:solidFill>
                <a:latin typeface="Times New Roman" panose="02020603050405020304" pitchFamily="18" charset="0"/>
                <a:cs typeface="Times New Roman" panose="02020603050405020304" pitchFamily="18" charset="0"/>
              </a:rPr>
              <a:t>     цветов</a:t>
            </a:r>
            <a:r>
              <a:rPr lang="ru-RU" dirty="0">
                <a:solidFill>
                  <a:srgbClr val="111111"/>
                </a:solidFill>
                <a:latin typeface="Times New Roman" panose="02020603050405020304" pitchFamily="18" charset="0"/>
                <a:cs typeface="Times New Roman" panose="02020603050405020304" pitchFamily="18" charset="0"/>
              </a:rPr>
              <a:t>. И продолжайте играть. </a:t>
            </a:r>
            <a:endParaRPr lang="ru-RU" dirty="0" smtClean="0">
              <a:solidFill>
                <a:srgbClr val="111111"/>
              </a:solidFill>
              <a:latin typeface="Times New Roman" panose="02020603050405020304" pitchFamily="18" charset="0"/>
              <a:cs typeface="Times New Roman" panose="02020603050405020304" pitchFamily="18" charset="0"/>
            </a:endParaRPr>
          </a:p>
          <a:p>
            <a:pPr marL="0" indent="0">
              <a:buNone/>
            </a:pPr>
            <a:r>
              <a:rPr lang="ru-RU" dirty="0">
                <a:solidFill>
                  <a:srgbClr val="111111"/>
                </a:solidFill>
                <a:latin typeface="Times New Roman" panose="02020603050405020304" pitchFamily="18" charset="0"/>
                <a:cs typeface="Times New Roman" panose="02020603050405020304" pitchFamily="18" charset="0"/>
              </a:rPr>
              <a:t> </a:t>
            </a:r>
            <a:r>
              <a:rPr lang="ru-RU" dirty="0" smtClean="0">
                <a:solidFill>
                  <a:srgbClr val="111111"/>
                </a:solidFill>
                <a:latin typeface="Times New Roman" panose="02020603050405020304" pitchFamily="18" charset="0"/>
                <a:cs typeface="Times New Roman" panose="02020603050405020304" pitchFamily="18" charset="0"/>
              </a:rPr>
              <a:t>    Эта </a:t>
            </a:r>
            <a:r>
              <a:rPr lang="ru-RU" dirty="0">
                <a:solidFill>
                  <a:srgbClr val="111111"/>
                </a:solidFill>
                <a:latin typeface="Times New Roman" panose="02020603050405020304" pitchFamily="18" charset="0"/>
                <a:cs typeface="Times New Roman" panose="02020603050405020304" pitchFamily="18" charset="0"/>
              </a:rPr>
              <a:t>игра </a:t>
            </a:r>
            <a:r>
              <a:rPr lang="ru-RU" dirty="0" smtClean="0">
                <a:solidFill>
                  <a:srgbClr val="111111"/>
                </a:solidFill>
                <a:latin typeface="Times New Roman" panose="02020603050405020304" pitchFamily="18" charset="0"/>
                <a:cs typeface="Times New Roman" panose="02020603050405020304" pitchFamily="18" charset="0"/>
              </a:rPr>
              <a:t>позволяет </a:t>
            </a:r>
            <a:r>
              <a:rPr lang="ru-RU" dirty="0">
                <a:solidFill>
                  <a:srgbClr val="111111"/>
                </a:solidFill>
                <a:latin typeface="Times New Roman" panose="02020603050405020304" pitchFamily="18" charset="0"/>
                <a:cs typeface="Times New Roman" panose="02020603050405020304" pitchFamily="18" charset="0"/>
              </a:rPr>
              <a:t>малышу </a:t>
            </a:r>
            <a:endParaRPr lang="ru-RU" dirty="0" smtClean="0">
              <a:solidFill>
                <a:srgbClr val="111111"/>
              </a:solidFill>
              <a:latin typeface="Times New Roman" panose="02020603050405020304" pitchFamily="18" charset="0"/>
              <a:cs typeface="Times New Roman" panose="02020603050405020304" pitchFamily="18" charset="0"/>
            </a:endParaRPr>
          </a:p>
          <a:p>
            <a:pPr marL="0" indent="0">
              <a:buNone/>
            </a:pPr>
            <a:r>
              <a:rPr lang="ru-RU" dirty="0">
                <a:solidFill>
                  <a:srgbClr val="111111"/>
                </a:solidFill>
                <a:latin typeface="Times New Roman" panose="02020603050405020304" pitchFamily="18" charset="0"/>
                <a:cs typeface="Times New Roman" panose="02020603050405020304" pitchFamily="18" charset="0"/>
              </a:rPr>
              <a:t> </a:t>
            </a:r>
            <a:r>
              <a:rPr lang="ru-RU" dirty="0" smtClean="0">
                <a:solidFill>
                  <a:srgbClr val="111111"/>
                </a:solidFill>
                <a:latin typeface="Times New Roman" panose="02020603050405020304" pitchFamily="18" charset="0"/>
                <a:cs typeface="Times New Roman" panose="02020603050405020304" pitchFamily="18" charset="0"/>
              </a:rPr>
              <a:t>    научиться  распознавать </a:t>
            </a:r>
          </a:p>
          <a:p>
            <a:pPr marL="0" indent="0">
              <a:buNone/>
            </a:pPr>
            <a:r>
              <a:rPr lang="ru-RU" dirty="0">
                <a:solidFill>
                  <a:srgbClr val="111111"/>
                </a:solidFill>
                <a:latin typeface="Times New Roman" panose="02020603050405020304" pitchFamily="18" charset="0"/>
                <a:cs typeface="Times New Roman" panose="02020603050405020304" pitchFamily="18" charset="0"/>
              </a:rPr>
              <a:t> </a:t>
            </a:r>
            <a:r>
              <a:rPr lang="ru-RU" dirty="0" smtClean="0">
                <a:solidFill>
                  <a:srgbClr val="111111"/>
                </a:solidFill>
                <a:latin typeface="Times New Roman" panose="02020603050405020304" pitchFamily="18" charset="0"/>
                <a:cs typeface="Times New Roman" panose="02020603050405020304" pitchFamily="18" charset="0"/>
              </a:rPr>
              <a:t>    цвета</a:t>
            </a:r>
            <a:r>
              <a:rPr lang="ru-RU" dirty="0">
                <a:solidFill>
                  <a:srgbClr val="111111"/>
                </a:solidFill>
                <a:latin typeface="Times New Roman" panose="02020603050405020304" pitchFamily="18" charset="0"/>
                <a:cs typeface="Times New Roman" panose="02020603050405020304" pitchFamily="18" charset="0"/>
              </a:rPr>
              <a:t>.</a:t>
            </a:r>
          </a:p>
          <a:p>
            <a:pPr algn="ctr"/>
            <a:endParaRPr lang="ru-RU"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116" y="729535"/>
            <a:ext cx="3564000" cy="262622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3207"/>
          <a:stretch/>
        </p:blipFill>
        <p:spPr bwMode="auto">
          <a:xfrm>
            <a:off x="107504" y="3861048"/>
            <a:ext cx="3492000" cy="266836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4659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spc="50" dirty="0" smtClean="0">
                <a:ln w="12700" cmpd="sng">
                  <a:solidFill>
                    <a:schemeClr val="accent6">
                      <a:satMod val="120000"/>
                      <a:shade val="80000"/>
                    </a:schemeClr>
                  </a:solidFill>
                  <a:prstDash val="solid"/>
                </a:ln>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glow rad="139700">
                    <a:schemeClr val="accent5">
                      <a:satMod val="175000"/>
                      <a:alpha val="40000"/>
                    </a:schemeClr>
                  </a:glow>
                </a:effectLst>
              </a:rPr>
              <a:t>Игры с прищепками</a:t>
            </a:r>
            <a:endParaRPr lang="ru-RU" b="1" spc="50" dirty="0">
              <a:ln w="12700" cmpd="sng">
                <a:solidFill>
                  <a:schemeClr val="accent6">
                    <a:satMod val="120000"/>
                    <a:shade val="80000"/>
                  </a:schemeClr>
                </a:solidFill>
                <a:prstDash val="solid"/>
              </a:ln>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glow rad="139700">
                  <a:schemeClr val="accent5">
                    <a:satMod val="175000"/>
                    <a:alpha val="40000"/>
                  </a:schemeClr>
                </a:glow>
              </a:effectLst>
            </a:endParaRPr>
          </a:p>
        </p:txBody>
      </p:sp>
      <p:sp>
        <p:nvSpPr>
          <p:cNvPr id="3" name="Объект 2"/>
          <p:cNvSpPr>
            <a:spLocks noGrp="1"/>
          </p:cNvSpPr>
          <p:nvPr>
            <p:ph idx="1"/>
          </p:nvPr>
        </p:nvSpPr>
        <p:spPr>
          <a:xfrm>
            <a:off x="323528" y="1196753"/>
            <a:ext cx="4186808" cy="2160239"/>
          </a:xfrm>
        </p:spPr>
        <p:txBody>
          <a:bodyPr>
            <a:normAutofit fontScale="92500" lnSpcReduction="10000"/>
          </a:bodyPr>
          <a:lstStyle/>
          <a:p>
            <a:pPr marL="0" indent="0">
              <a:buNone/>
            </a:pPr>
            <a:r>
              <a:rPr lang="ru-RU" sz="2800" dirty="0" smtClean="0"/>
              <a:t>Ребёнок </a:t>
            </a:r>
            <a:r>
              <a:rPr lang="ru-RU" sz="2800" dirty="0"/>
              <a:t>нанизывает на плоскостные изображения недостающие </a:t>
            </a:r>
            <a:endParaRPr lang="ru-RU" sz="2800" dirty="0" smtClean="0"/>
          </a:p>
          <a:p>
            <a:pPr marL="0" indent="0">
              <a:buNone/>
            </a:pPr>
            <a:r>
              <a:rPr lang="ru-RU" sz="2800" dirty="0" smtClean="0"/>
              <a:t>детали </a:t>
            </a:r>
            <a:r>
              <a:rPr lang="ru-RU" sz="2800" dirty="0"/>
              <a:t>в </a:t>
            </a:r>
            <a:r>
              <a:rPr lang="ru-RU" sz="2800" dirty="0" smtClean="0"/>
              <a:t>виде</a:t>
            </a:r>
          </a:p>
          <a:p>
            <a:pPr marL="0" indent="0">
              <a:buNone/>
            </a:pPr>
            <a:r>
              <a:rPr lang="ru-RU" sz="2800" dirty="0" smtClean="0"/>
              <a:t> </a:t>
            </a:r>
            <a:r>
              <a:rPr lang="ru-RU" sz="2800" dirty="0"/>
              <a:t>прищепок.</a:t>
            </a: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3284984"/>
            <a:ext cx="4464496" cy="33483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1340768"/>
            <a:ext cx="4066902" cy="407168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4385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3665243"/>
            <a:ext cx="3840088" cy="314962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normAutofit/>
          </a:bodyPr>
          <a:lstStyle/>
          <a:p>
            <a:r>
              <a:rPr lang="ru-RU" sz="3200" b="1" spc="50" dirty="0">
                <a:ln w="13500">
                  <a:solidFill>
                    <a:schemeClr val="accent1">
                      <a:shade val="2500"/>
                      <a:alpha val="6500"/>
                    </a:schemeClr>
                  </a:solidFill>
                  <a:prstDash val="solid"/>
                </a:ln>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innerShdw blurRad="50900" dist="38500" dir="13500000">
                    <a:srgbClr val="000000">
                      <a:alpha val="60000"/>
                    </a:srgbClr>
                  </a:innerShdw>
                </a:effectLst>
                <a:latin typeface="&amp;quot"/>
              </a:rPr>
              <a:t>Для самых маленьких </a:t>
            </a:r>
            <a:r>
              <a:rPr lang="ru-RU" sz="3200" b="1" spc="50" dirty="0" smtClean="0">
                <a:ln w="13500">
                  <a:solidFill>
                    <a:schemeClr val="accent1">
                      <a:shade val="2500"/>
                      <a:alpha val="6500"/>
                    </a:schemeClr>
                  </a:solidFill>
                  <a:prstDash val="solid"/>
                </a:ln>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innerShdw blurRad="50900" dist="38500" dir="13500000">
                    <a:srgbClr val="000000">
                      <a:alpha val="60000"/>
                    </a:srgbClr>
                  </a:innerShdw>
                </a:effectLst>
                <a:latin typeface="&amp;quot"/>
              </a:rPr>
              <a:t>для лепки </a:t>
            </a:r>
            <a:r>
              <a:rPr lang="ru-RU" sz="3200" b="1" spc="50" dirty="0">
                <a:ln w="13500">
                  <a:solidFill>
                    <a:schemeClr val="accent1">
                      <a:shade val="2500"/>
                      <a:alpha val="6500"/>
                    </a:schemeClr>
                  </a:solidFill>
                  <a:prstDash val="solid"/>
                </a:ln>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innerShdw blurRad="50900" dist="38500" dir="13500000">
                    <a:srgbClr val="000000">
                      <a:alpha val="60000"/>
                    </a:srgbClr>
                  </a:innerShdw>
                </a:effectLst>
                <a:latin typeface="&amp;quot"/>
              </a:rPr>
              <a:t>лучше использовать тесто</a:t>
            </a:r>
            <a:endParaRPr lang="ru-RU" sz="3200" b="1" spc="50" dirty="0">
              <a:ln w="13500">
                <a:solidFill>
                  <a:schemeClr val="accent1">
                    <a:shade val="2500"/>
                    <a:alpha val="6500"/>
                  </a:schemeClr>
                </a:solidFill>
                <a:prstDash val="solid"/>
              </a:ln>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innerShdw blurRad="50900" dist="38500" dir="13500000">
                  <a:srgbClr val="000000">
                    <a:alpha val="60000"/>
                  </a:srgbClr>
                </a:innerShdw>
              </a:effectLst>
            </a:endParaRPr>
          </a:p>
        </p:txBody>
      </p:sp>
      <p:sp>
        <p:nvSpPr>
          <p:cNvPr id="3" name="Объект 2"/>
          <p:cNvSpPr>
            <a:spLocks noGrp="1"/>
          </p:cNvSpPr>
          <p:nvPr>
            <p:ph idx="1"/>
          </p:nvPr>
        </p:nvSpPr>
        <p:spPr>
          <a:xfrm>
            <a:off x="395536" y="1340769"/>
            <a:ext cx="8229600" cy="2664295"/>
          </a:xfrm>
        </p:spPr>
        <p:txBody>
          <a:bodyPr>
            <a:normAutofit fontScale="85000" lnSpcReduction="20000"/>
          </a:bodyPr>
          <a:lstStyle/>
          <a:p>
            <a:pPr marL="0" indent="0" algn="just">
              <a:buNone/>
            </a:pPr>
            <a:r>
              <a:rPr lang="ru-RU" sz="2400" dirty="0">
                <a:solidFill>
                  <a:srgbClr val="3C3C3C"/>
                </a:solidFill>
                <a:latin typeface="&amp;quot"/>
              </a:rPr>
              <a:t>И</a:t>
            </a:r>
            <a:r>
              <a:rPr lang="ru-RU" sz="2400" dirty="0" smtClean="0">
                <a:solidFill>
                  <a:srgbClr val="3C3C3C"/>
                </a:solidFill>
                <a:latin typeface="&amp;quot"/>
              </a:rPr>
              <a:t> </a:t>
            </a:r>
            <a:r>
              <a:rPr lang="ru-RU" sz="2400" dirty="0">
                <a:solidFill>
                  <a:srgbClr val="3C3C3C"/>
                </a:solidFill>
                <a:latin typeface="&amp;quot"/>
              </a:rPr>
              <a:t>вот почему:</a:t>
            </a:r>
          </a:p>
          <a:p>
            <a:pPr algn="just">
              <a:buFont typeface="+mj-lt"/>
              <a:buAutoNum type="arabicPeriod"/>
            </a:pPr>
            <a:r>
              <a:rPr lang="ru-RU" sz="2400" dirty="0">
                <a:solidFill>
                  <a:srgbClr val="3C3C3C"/>
                </a:solidFill>
                <a:latin typeface="&amp;quot"/>
              </a:rPr>
              <a:t>Тесто намного мягче и податливее, чем пластилин, а для малышей, которым еще сложно разминать пластилин, это важно.</a:t>
            </a:r>
          </a:p>
          <a:p>
            <a:pPr algn="just">
              <a:buFont typeface="+mj-lt"/>
              <a:buAutoNum type="arabicPeriod"/>
            </a:pPr>
            <a:r>
              <a:rPr lang="ru-RU" sz="2400" dirty="0">
                <a:solidFill>
                  <a:srgbClr val="3C3C3C"/>
                </a:solidFill>
                <a:latin typeface="&amp;quot"/>
              </a:rPr>
              <a:t>Учитывая тот факт, что многим малышам захочется попробовать массу для лепки на вкус, тесто (домашнего приготовления) с этой точки зрения намного безопаснее, так как основными его компонентами являются мука, соль и вода, а пластилин – это все-таки соединение химических компонентов.</a:t>
            </a:r>
          </a:p>
          <a:p>
            <a:endParaRPr lang="ru-RU" sz="24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645024"/>
            <a:ext cx="4968552" cy="328752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8812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descr="https://avatars.mds.yandex.net/get-zen_doc/108872/pub_5b4b5a849084f600b18e3a48_5b4b5ca352b0e600a84ecac6/scale_12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321" y="188640"/>
            <a:ext cx="2952000" cy="1963081"/>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09864" y="116632"/>
            <a:ext cx="8554623" cy="3672408"/>
          </a:xfrm>
        </p:spPr>
        <p:txBody>
          <a:bodyPr>
            <a:normAutofit fontScale="90000"/>
          </a:bodyPr>
          <a:lstStyle/>
          <a:p>
            <a:r>
              <a:rPr lang="ru-RU" sz="3100" b="1" dirty="0" smtClean="0">
                <a:solidFill>
                  <a:srgbClr val="FFFF00"/>
                </a:solidFill>
                <a:effectLst>
                  <a:glow rad="228600">
                    <a:schemeClr val="accent1">
                      <a:satMod val="175000"/>
                      <a:alpha val="40000"/>
                    </a:schemeClr>
                  </a:glow>
                </a:effectLst>
                <a:latin typeface="AA Clobberin Time Smooth" panose="020B0500000000000000" pitchFamily="34" charset="-52"/>
              </a:rPr>
              <a:t>           Конструирование</a:t>
            </a:r>
            <a:r>
              <a:rPr lang="ru-RU" sz="3100" b="1" dirty="0">
                <a:solidFill>
                  <a:srgbClr val="FFFF00"/>
                </a:solidFill>
                <a:effectLst>
                  <a:glow rad="228600">
                    <a:schemeClr val="accent1">
                      <a:satMod val="175000"/>
                      <a:alpha val="40000"/>
                    </a:schemeClr>
                  </a:glow>
                </a:effectLst>
                <a:latin typeface="AA Clobberin Time Smooth" panose="020B0500000000000000" pitchFamily="34" charset="-52"/>
              </a:rPr>
              <a:t> </a:t>
            </a:r>
            <a:r>
              <a:rPr lang="ru-RU" sz="3100" b="1" dirty="0" smtClean="0">
                <a:solidFill>
                  <a:srgbClr val="FFFF00"/>
                </a:solidFill>
                <a:effectLst>
                  <a:glow rad="228600">
                    <a:schemeClr val="accent1">
                      <a:satMod val="175000"/>
                      <a:alpha val="40000"/>
                    </a:schemeClr>
                  </a:glow>
                </a:effectLst>
                <a:latin typeface="AA Clobberin Time Smooth" panose="020B0500000000000000" pitchFamily="34" charset="-52"/>
              </a:rPr>
              <a:t/>
            </a:r>
            <a:br>
              <a:rPr lang="ru-RU" sz="3100" b="1" dirty="0" smtClean="0">
                <a:solidFill>
                  <a:srgbClr val="FFFF00"/>
                </a:solidFill>
                <a:effectLst>
                  <a:glow rad="228600">
                    <a:schemeClr val="accent1">
                      <a:satMod val="175000"/>
                      <a:alpha val="40000"/>
                    </a:schemeClr>
                  </a:glow>
                </a:effectLst>
                <a:latin typeface="AA Clobberin Time Smooth" panose="020B0500000000000000" pitchFamily="34" charset="-52"/>
              </a:rPr>
            </a:br>
            <a:r>
              <a:rPr lang="ru-RU" sz="3100" b="1" dirty="0" smtClean="0">
                <a:solidFill>
                  <a:srgbClr val="FFFF00"/>
                </a:solidFill>
                <a:effectLst>
                  <a:glow rad="228600">
                    <a:schemeClr val="accent1">
                      <a:satMod val="175000"/>
                      <a:alpha val="40000"/>
                    </a:schemeClr>
                  </a:glow>
                </a:effectLst>
                <a:latin typeface="AA Clobberin Time Smooth" panose="020B0500000000000000" pitchFamily="34" charset="-52"/>
              </a:rPr>
              <a:t>                                   из кубиков</a:t>
            </a:r>
            <a:br>
              <a:rPr lang="ru-RU" sz="3100" b="1" dirty="0" smtClean="0">
                <a:solidFill>
                  <a:srgbClr val="FFFF00"/>
                </a:solidFill>
                <a:effectLst>
                  <a:glow rad="228600">
                    <a:schemeClr val="accent1">
                      <a:satMod val="175000"/>
                      <a:alpha val="40000"/>
                    </a:schemeClr>
                  </a:glow>
                </a:effectLst>
                <a:latin typeface="AA Clobberin Time Smooth" panose="020B0500000000000000" pitchFamily="34" charset="-52"/>
              </a:rPr>
            </a:br>
            <a:r>
              <a:rPr lang="ru-RU" sz="2800" dirty="0" smtClean="0">
                <a:solidFill>
                  <a:srgbClr val="FFFF00"/>
                </a:solidFill>
                <a:effectLst>
                  <a:glow rad="228600">
                    <a:schemeClr val="accent1">
                      <a:satMod val="175000"/>
                      <a:alpha val="40000"/>
                    </a:schemeClr>
                  </a:glow>
                </a:effectLst>
                <a:latin typeface="AA Clobberin Time Smooth" panose="020B0500000000000000" pitchFamily="34" charset="-52"/>
              </a:rPr>
              <a:t>                    </a:t>
            </a:r>
            <a:r>
              <a:rPr lang="ru-RU" sz="2000" dirty="0" smtClean="0">
                <a:solidFill>
                  <a:srgbClr val="3C3C3C"/>
                </a:solidFill>
                <a:latin typeface="Times New Roman" panose="02020603050405020304" pitchFamily="18" charset="0"/>
                <a:cs typeface="Times New Roman" panose="02020603050405020304" pitchFamily="18" charset="0"/>
              </a:rPr>
              <a:t>Наверняка</a:t>
            </a:r>
            <a:r>
              <a:rPr lang="ru-RU" sz="2000" dirty="0">
                <a:solidFill>
                  <a:srgbClr val="3C3C3C"/>
                </a:solidFill>
                <a:latin typeface="Times New Roman" panose="02020603050405020304" pitchFamily="18" charset="0"/>
                <a:cs typeface="Times New Roman" panose="02020603050405020304" pitchFamily="18" charset="0"/>
              </a:rPr>
              <a:t>, ваш малыш уже имеет первый опыт </a:t>
            </a:r>
            <a:r>
              <a:rPr lang="ru-RU" sz="2000" dirty="0" smtClean="0">
                <a:solidFill>
                  <a:srgbClr val="3C3C3C"/>
                </a:solidFill>
                <a:latin typeface="Times New Roman" panose="02020603050405020304" pitchFamily="18" charset="0"/>
                <a:cs typeface="Times New Roman" panose="02020603050405020304" pitchFamily="18" charset="0"/>
              </a:rPr>
              <a:t>    </a:t>
            </a:r>
            <a:br>
              <a:rPr lang="ru-RU" sz="2000" dirty="0" smtClean="0">
                <a:solidFill>
                  <a:srgbClr val="3C3C3C"/>
                </a:solidFill>
                <a:latin typeface="Times New Roman" panose="02020603050405020304" pitchFamily="18" charset="0"/>
                <a:cs typeface="Times New Roman" panose="02020603050405020304" pitchFamily="18" charset="0"/>
              </a:rPr>
            </a:br>
            <a:r>
              <a:rPr lang="ru-RU" sz="2000" dirty="0" smtClean="0">
                <a:solidFill>
                  <a:srgbClr val="3C3C3C"/>
                </a:solidFill>
                <a:latin typeface="Times New Roman" panose="02020603050405020304" pitchFamily="18" charset="0"/>
                <a:cs typeface="Times New Roman" panose="02020603050405020304" pitchFamily="18" charset="0"/>
              </a:rPr>
              <a:t>                                           строительства </a:t>
            </a:r>
            <a:r>
              <a:rPr lang="ru-RU" sz="2000" dirty="0">
                <a:solidFill>
                  <a:srgbClr val="3C3C3C"/>
                </a:solidFill>
                <a:latin typeface="Times New Roman" panose="02020603050405020304" pitchFamily="18" charset="0"/>
                <a:cs typeface="Times New Roman" panose="02020603050405020304" pitchFamily="18" charset="0"/>
              </a:rPr>
              <a:t>– вы не </a:t>
            </a:r>
            <a:r>
              <a:rPr lang="ru-RU" sz="2000" dirty="0" smtClean="0">
                <a:solidFill>
                  <a:srgbClr val="3C3C3C"/>
                </a:solidFill>
                <a:latin typeface="Times New Roman" panose="02020603050405020304" pitchFamily="18" charset="0"/>
                <a:cs typeface="Times New Roman" panose="02020603050405020304" pitchFamily="18" charset="0"/>
              </a:rPr>
              <a:t>раз составляли </a:t>
            </a:r>
            <a:r>
              <a:rPr lang="ru-RU" sz="2000" dirty="0">
                <a:solidFill>
                  <a:srgbClr val="3C3C3C"/>
                </a:solidFill>
                <a:latin typeface="Times New Roman" panose="02020603050405020304" pitchFamily="18" charset="0"/>
                <a:cs typeface="Times New Roman" panose="02020603050405020304" pitchFamily="18" charset="0"/>
              </a:rPr>
              <a:t>кубики один на </a:t>
            </a:r>
            <a:r>
              <a:rPr lang="ru-RU" sz="2000" dirty="0" smtClean="0">
                <a:solidFill>
                  <a:srgbClr val="3C3C3C"/>
                </a:solidFill>
                <a:latin typeface="Times New Roman" panose="02020603050405020304" pitchFamily="18" charset="0"/>
                <a:cs typeface="Times New Roman" panose="02020603050405020304" pitchFamily="18" charset="0"/>
              </a:rPr>
              <a:t>                         </a:t>
            </a:r>
            <a:br>
              <a:rPr lang="ru-RU" sz="2000" dirty="0" smtClean="0">
                <a:solidFill>
                  <a:srgbClr val="3C3C3C"/>
                </a:solidFill>
                <a:latin typeface="Times New Roman" panose="02020603050405020304" pitchFamily="18" charset="0"/>
                <a:cs typeface="Times New Roman" panose="02020603050405020304" pitchFamily="18" charset="0"/>
              </a:rPr>
            </a:br>
            <a:r>
              <a:rPr lang="ru-RU" sz="2000" dirty="0" smtClean="0">
                <a:solidFill>
                  <a:srgbClr val="3C3C3C"/>
                </a:solidFill>
                <a:latin typeface="Times New Roman" panose="02020603050405020304" pitchFamily="18" charset="0"/>
                <a:cs typeface="Times New Roman" panose="02020603050405020304" pitchFamily="18" charset="0"/>
              </a:rPr>
              <a:t>                                             другой</a:t>
            </a:r>
            <a:r>
              <a:rPr lang="ru-RU" sz="2000" dirty="0">
                <a:solidFill>
                  <a:srgbClr val="3C3C3C"/>
                </a:solidFill>
                <a:latin typeface="Times New Roman" panose="02020603050405020304" pitchFamily="18" charset="0"/>
                <a:cs typeface="Times New Roman" panose="02020603050405020304" pitchFamily="18" charset="0"/>
              </a:rPr>
              <a:t>, сооружали башни. Постепенно игры  можно делать все более разнообразными, вводить новые </a:t>
            </a:r>
            <a:r>
              <a:rPr lang="ru-RU" sz="2000" dirty="0" smtClean="0">
                <a:solidFill>
                  <a:srgbClr val="3C3C3C"/>
                </a:solidFill>
                <a:latin typeface="Times New Roman" panose="02020603050405020304" pitchFamily="18" charset="0"/>
                <a:cs typeface="Times New Roman" panose="02020603050405020304" pitchFamily="18" charset="0"/>
              </a:rPr>
              <a:t>варианты построек. </a:t>
            </a:r>
            <a:r>
              <a:rPr lang="ru-RU" sz="2000" dirty="0">
                <a:solidFill>
                  <a:srgbClr val="3C3C3C"/>
                </a:solidFill>
                <a:latin typeface="Times New Roman" panose="02020603050405020304" pitchFamily="18" charset="0"/>
                <a:cs typeface="Times New Roman" panose="02020603050405020304" pitchFamily="18" charset="0"/>
              </a:rPr>
              <a:t> Например, построив лесенку, покажите, как по ней взбирается мишка. Наглядно продемонстрируйте, что заборчик нужен для того, чтобы лошадка не убежала. Закончив со строительством поезда, рассадите на него игрушки и вместе наблюдайте за их веселой поездкой.</a:t>
            </a:r>
            <a:endParaRPr lang="ru-RU" sz="2000" dirty="0">
              <a:latin typeface="Times New Roman" panose="02020603050405020304" pitchFamily="18" charset="0"/>
              <a:cs typeface="Times New Roman" panose="02020603050405020304" pitchFamily="18" charset="0"/>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213210"/>
            <a:ext cx="3276000" cy="216762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3501008"/>
            <a:ext cx="2844000" cy="189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descr="Строим ворота для машины"/>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960" y="4509120"/>
            <a:ext cx="3204000" cy="2136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2" name="Picture 2"/>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6227960" y="3501008"/>
            <a:ext cx="2592000" cy="1728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11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7" y="620688"/>
            <a:ext cx="3564000" cy="2673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p:txBody>
          <a:bodyPr>
            <a:normAutofit/>
          </a:bodyPr>
          <a:lstStyle/>
          <a:p>
            <a:r>
              <a:rPr lang="ru-RU" sz="4000" dirty="0" smtClean="0">
                <a:solidFill>
                  <a:srgbClr val="9933FF"/>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Спасибо за внимание!</a:t>
            </a:r>
            <a:endParaRPr lang="ru-RU" sz="4000" dirty="0">
              <a:solidFill>
                <a:srgbClr val="9933FF"/>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endParaRP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004" y="3429000"/>
            <a:ext cx="3492000" cy="2619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Grp="1" noChangeAspect="1" noChangeArrowheads="1"/>
          </p:cNvPicPr>
          <p:nvPr>
            <p:ph idx="1"/>
          </p:nvPr>
        </p:nvPicPr>
        <p:blipFill>
          <a:blip r:embed="rId4" cstate="print">
            <a:extLst>
              <a:ext uri="{BEBA8EAE-BF5A-486C-A8C5-ECC9F3942E4B}">
                <a14:imgProps xmlns:a14="http://schemas.microsoft.com/office/drawing/2010/main">
                  <a14:imgLayer r:embed="rId5">
                    <a14:imgEffect>
                      <a14:backgroundRemoval t="324" b="96004" l="4395" r="95313"/>
                    </a14:imgEffect>
                  </a14:imgLayer>
                </a14:imgProps>
              </a:ext>
              <a:ext uri="{28A0092B-C50C-407E-A947-70E740481C1C}">
                <a14:useLocalDpi xmlns:a14="http://schemas.microsoft.com/office/drawing/2010/main" val="0"/>
              </a:ext>
            </a:extLst>
          </a:blip>
          <a:srcRect/>
          <a:stretch>
            <a:fillRect/>
          </a:stretch>
        </p:blipFill>
        <p:spPr bwMode="auto">
          <a:xfrm>
            <a:off x="5796104" y="404664"/>
            <a:ext cx="3312000" cy="2995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4378" b="92750" l="9971" r="94135"/>
                    </a14:imgEffect>
                  </a14:imgLayer>
                </a14:imgProps>
              </a:ext>
              <a:ext uri="{28A0092B-C50C-407E-A947-70E740481C1C}">
                <a14:useLocalDpi xmlns:a14="http://schemas.microsoft.com/office/drawing/2010/main" val="0"/>
              </a:ext>
            </a:extLst>
          </a:blip>
          <a:srcRect/>
          <a:stretch>
            <a:fillRect/>
          </a:stretch>
        </p:blipFill>
        <p:spPr bwMode="auto">
          <a:xfrm>
            <a:off x="5286577" y="3429000"/>
            <a:ext cx="3888000" cy="2778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b="9905"/>
          <a:stretch/>
        </p:blipFill>
        <p:spPr bwMode="auto">
          <a:xfrm>
            <a:off x="2995619" y="1412776"/>
            <a:ext cx="3240000" cy="27843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3298716"/>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220</TotalTime>
  <Words>186</Words>
  <Application>Microsoft Office PowerPoint</Application>
  <PresentationFormat>Экран (4:3)</PresentationFormat>
  <Paragraphs>38</Paragraphs>
  <Slides>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8</vt:i4>
      </vt:variant>
    </vt:vector>
  </HeadingPairs>
  <TitlesOfParts>
    <vt:vector size="9" baseType="lpstr">
      <vt:lpstr>Тема Office</vt:lpstr>
      <vt:lpstr>Игры на развитие мелкой моторики рук Консультация для родителей</vt:lpstr>
      <vt:lpstr>«Пальчиковые игры» Корни всех этих упражнений лежат в народной педагогике. На протяжении многих веков мама или бабушка играли с пальчиками малыша, проговаривая при этом потешки. Так взрослые любовно и мудро поучали ребенка.</vt:lpstr>
      <vt:lpstr> Игра «Помоги мне,  пожалуйста». </vt:lpstr>
      <vt:lpstr>                 «Изучаем цвета» </vt:lpstr>
      <vt:lpstr>Игры с прищепками</vt:lpstr>
      <vt:lpstr>Для самых маленьких для лепки лучше использовать тесто</vt:lpstr>
      <vt:lpstr>           Конструирование                                     из кубиков                     Наверняка, ваш малыш уже имеет первый опыт                                                 строительства – вы не раз составляли кубики один на                                                                        другой, сооружали башни. Постепенно игры  можно делать все более разнообразными, вводить новые варианты построек.  Например, построив лесенку, покажите, как по ней взбирается мишка. Наглядно продемонстрируйте, что заборчик нужен для того, чтобы лошадка не убежала. Закончив со строительством поезда, рассадите на него игрушки и вместе наблюдайте за их веселой поездкой.</vt:lpstr>
      <vt:lpstr>Спасибо за внимание!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Lucky</dc:creator>
  <cp:lastModifiedBy>User</cp:lastModifiedBy>
  <cp:revision>19</cp:revision>
  <cp:lastPrinted>2019-12-01T08:55:05Z</cp:lastPrinted>
  <dcterms:created xsi:type="dcterms:W3CDTF">2019-11-30T01:43:15Z</dcterms:created>
  <dcterms:modified xsi:type="dcterms:W3CDTF">2020-10-08T08:00:19Z</dcterms:modified>
</cp:coreProperties>
</file>