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0" r:id="rId6"/>
    <p:sldId id="261" r:id="rId7"/>
    <p:sldId id="266" r:id="rId8"/>
    <p:sldId id="268" r:id="rId9"/>
    <p:sldId id="269" r:id="rId10"/>
    <p:sldId id="270" r:id="rId11"/>
    <p:sldId id="267" r:id="rId12"/>
    <p:sldId id="25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4" d="100"/>
          <a:sy n="84" d="100"/>
        </p:scale>
        <p:origin x="-1421" y="-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ospitanie.guru/wp-content/uploads/2019/08/Gendernoe-vospitanie-detej.-Risuno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3" y="1622293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8561" y="152268"/>
            <a:ext cx="7772400" cy="147002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ГЕНДЕРНОЕ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воспитание детей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66789"/>
            <a:ext cx="6189583" cy="94956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88561" y="1628153"/>
            <a:ext cx="2698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Подготовила: Миронова </a:t>
            </a:r>
          </a:p>
          <a:p>
            <a:pPr algn="ctr"/>
            <a:r>
              <a:rPr lang="ru-RU" b="1" dirty="0" smtClean="0"/>
              <a:t>Ирина Владимировна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0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6120680"/>
          </a:xfrm>
        </p:spPr>
        <p:txBody>
          <a:bodyPr>
            <a:normAutofit fontScale="77500" lnSpcReduction="20000"/>
          </a:bodyPr>
          <a:lstStyle/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  <a:latin typeface="inherit"/>
              </a:rPr>
              <a:t>Девочки скорее включаются в работу. Мальчикам же требуется время на раскачивание, прежде чем приступить к заданию. Создаётся впечатление, что девочки более внимательны и работоспособны. Зато когда мальчишки достигают наибольшей работоспособности, девочки уже истощаются и снижают темп.</a:t>
            </a:r>
          </a:p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  <a:latin typeface="inherit"/>
              </a:rPr>
              <a:t>В оценке результатов мальчикам нужна конкретика: что именно он сделал хорошо или плохо. Для девочек же более значимо, кто именно их оценивает и как. Поэтому девочкам очень важна похвала, а мальчикам — совместный анализ их действий.</a:t>
            </a:r>
          </a:p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  <a:latin typeface="inherit"/>
              </a:rPr>
              <a:t>Мальчики чувствительны к критике в свой адрес в первые минуты беседы. Потом их мозг «отключается» и не воспринимает длительных нотаций. Поэтому делать выговор мальчику следует чётко и коротко.</a:t>
            </a:r>
          </a:p>
          <a:p>
            <a:pPr marL="0" indent="0" fontAlgn="base">
              <a:buNone/>
            </a:pPr>
            <a:endParaRPr lang="ru-RU" b="1" dirty="0" smtClean="0">
              <a:solidFill>
                <a:srgbClr val="FF0000"/>
              </a:solidFill>
              <a:latin typeface="pt sans"/>
            </a:endParaRPr>
          </a:p>
          <a:p>
            <a:pPr marL="0" indent="0" algn="ctr" fontAlgn="base">
              <a:buNone/>
            </a:pPr>
            <a:r>
              <a:rPr lang="ru-RU" sz="4100" b="1" dirty="0" smtClean="0">
                <a:solidFill>
                  <a:srgbClr val="FF0000"/>
                </a:solidFill>
              </a:rPr>
              <a:t>Гендерные </a:t>
            </a:r>
            <a:r>
              <a:rPr lang="ru-RU" sz="4100" b="1" dirty="0">
                <a:solidFill>
                  <a:srgbClr val="FF0000"/>
                </a:solidFill>
              </a:rPr>
              <a:t>различия необходимо принимать во внимание, воспитывая и обучая детей дошкольного </a:t>
            </a:r>
            <a:r>
              <a:rPr lang="ru-RU" sz="4100" b="1" dirty="0" smtClean="0">
                <a:solidFill>
                  <a:srgbClr val="FF0000"/>
                </a:solidFill>
              </a:rPr>
              <a:t>возраста!</a:t>
            </a:r>
            <a:endParaRPr lang="ru-RU" sz="4100" b="1" dirty="0">
              <a:solidFill>
                <a:srgbClr val="FF0000"/>
              </a:solidFill>
            </a:endParaRPr>
          </a:p>
          <a:p>
            <a:pPr algn="ctr"/>
            <a:endParaRPr lang="ru-RU" sz="4100" b="1" dirty="0"/>
          </a:p>
        </p:txBody>
      </p:sp>
    </p:spTree>
    <p:extLst>
      <p:ext uri="{BB962C8B-B14F-4D97-AF65-F5344CB8AC3E}">
        <p14:creationId xmlns:p14="http://schemas.microsoft.com/office/powerpoint/2010/main" val="9366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4800" b="1" dirty="0">
                <a:solidFill>
                  <a:srgbClr val="FF0000"/>
                </a:solidFill>
                <a:latin typeface="+mn-lt"/>
              </a:rPr>
              <a:t>Семья – основа гендерного воспитания</a:t>
            </a:r>
            <a:br>
              <a:rPr lang="ru-RU" sz="4800" b="1" dirty="0">
                <a:solidFill>
                  <a:srgbClr val="FF0000"/>
                </a:solidFill>
                <a:latin typeface="+mn-lt"/>
              </a:rPr>
            </a:b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16832"/>
            <a:ext cx="7128000" cy="454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42129"/>
          <a:stretch/>
        </p:blipFill>
        <p:spPr bwMode="auto">
          <a:xfrm>
            <a:off x="1259632" y="1484784"/>
            <a:ext cx="7488000" cy="477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" b="4510"/>
          <a:stretch/>
        </p:blipFill>
        <p:spPr bwMode="auto">
          <a:xfrm>
            <a:off x="0" y="-2922"/>
            <a:ext cx="9144000" cy="688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06352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>
                <a:cs typeface="Times New Roman" panose="02020603050405020304" pitchFamily="18" charset="0"/>
              </a:rPr>
              <a:t>Каждый родитель со временем задумывается о воспитании своего ребёнка. Речь идёт не о простом поведении, а о </a:t>
            </a: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гендерной самоидентификации</a:t>
            </a:r>
            <a:r>
              <a:rPr lang="ru-RU" sz="3200" dirty="0"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cs typeface="Times New Roman" panose="02020603050405020304" pitchFamily="18" charset="0"/>
              </a:rPr>
              <a:t>Юный человек должен </a:t>
            </a:r>
            <a:r>
              <a:rPr lang="ru-RU" sz="3200" dirty="0">
                <a:cs typeface="Times New Roman" panose="02020603050405020304" pitchFamily="18" charset="0"/>
              </a:rPr>
              <a:t>понимать, кто он: мальчик или </a:t>
            </a:r>
            <a:r>
              <a:rPr lang="ru-RU" sz="3200" dirty="0" smtClean="0">
                <a:cs typeface="Times New Roman" panose="02020603050405020304" pitchFamily="18" charset="0"/>
              </a:rPr>
              <a:t>девочка</a:t>
            </a:r>
            <a:r>
              <a:rPr lang="ru-RU" sz="3200" dirty="0"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464000" cy="29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sz="4000" dirty="0">
                <a:solidFill>
                  <a:srgbClr val="009900"/>
                </a:solidFill>
                <a:ea typeface="+mj-ea"/>
                <a:cs typeface="Times New Roman" panose="02020603050405020304" pitchFamily="18" charset="0"/>
              </a:rPr>
              <a:t>Гендерное воспитание дошкольников </a:t>
            </a:r>
            <a:r>
              <a:rPr lang="ru-RU" sz="40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— </a:t>
            </a:r>
            <a:r>
              <a:rPr lang="ru-RU" sz="36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процесс привития ребёнку осознания того, к какому полу он относится, развитие устоявшихся культурных и моральных ценностей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Гендерные различия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5238750" cy="297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010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383838"/>
                </a:solidFill>
                <a:cs typeface="Times New Roman" panose="02020603050405020304" pitchFamily="18" charset="0"/>
              </a:rPr>
              <a:t>В период дошкольного детства у детей, происходит принятие гендерной роли: </a:t>
            </a:r>
            <a:endParaRPr lang="ru-RU" b="1" dirty="0" smtClean="0">
              <a:solidFill>
                <a:srgbClr val="383838"/>
              </a:solidFill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возрасту 2-3 лет </a:t>
            </a:r>
            <a:r>
              <a:rPr lang="ru-RU" b="1" dirty="0">
                <a:solidFill>
                  <a:srgbClr val="383838"/>
                </a:solidFill>
                <a:cs typeface="Times New Roman" panose="02020603050405020304" pitchFamily="18" charset="0"/>
              </a:rPr>
              <a:t>дети начинают понимать, что они либо девочка, либо мальчик, и обозначают себя соответствующим образом; </a:t>
            </a:r>
            <a:endParaRPr lang="ru-RU" b="1" dirty="0" smtClean="0">
              <a:solidFill>
                <a:srgbClr val="383838"/>
              </a:solidFill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возрасте с 4 до 7 лет </a:t>
            </a:r>
            <a:r>
              <a:rPr lang="ru-RU" b="1" dirty="0">
                <a:solidFill>
                  <a:srgbClr val="383838"/>
                </a:solidFill>
                <a:cs typeface="Times New Roman" panose="02020603050405020304" pitchFamily="18" charset="0"/>
              </a:rPr>
              <a:t>формируется гендерная устойчивость: детям становится понятно, что гендер не изменяется: мальчики становятся мужчинами, а девочки – женщинами и эта </a:t>
            </a:r>
            <a:r>
              <a:rPr lang="ru-RU" b="1" dirty="0" smtClean="0">
                <a:solidFill>
                  <a:srgbClr val="383838"/>
                </a:solidFill>
                <a:cs typeface="Times New Roman" panose="02020603050405020304" pitchFamily="18" charset="0"/>
              </a:rPr>
              <a:t>принадлежность </a:t>
            </a:r>
            <a:r>
              <a:rPr lang="ru-RU" b="1" dirty="0">
                <a:solidFill>
                  <a:srgbClr val="383838"/>
                </a:solidFill>
                <a:cs typeface="Times New Roman" panose="02020603050405020304" pitchFamily="18" charset="0"/>
              </a:rPr>
              <a:t>к полу не изменится.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User\Desktop\145-1457472_detskij-sad-png-ditina-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00" y="4240953"/>
            <a:ext cx="2916000" cy="2634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863350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125"/>
              </a:spcAft>
              <a:buBlip>
                <a:blip r:embed="rId2"/>
              </a:buBlip>
            </a:pPr>
            <a:r>
              <a:rPr lang="ru-RU" b="1" dirty="0" smtClean="0">
                <a:solidFill>
                  <a:srgbClr val="383838"/>
                </a:solidFill>
                <a:ea typeface="Times New Roman"/>
                <a:cs typeface="Times New Roman"/>
              </a:rPr>
              <a:t>Это </a:t>
            </a:r>
            <a:r>
              <a:rPr lang="ru-RU" b="1" dirty="0">
                <a:solidFill>
                  <a:srgbClr val="383838"/>
                </a:solidFill>
                <a:ea typeface="Times New Roman"/>
                <a:cs typeface="Times New Roman"/>
              </a:rPr>
              <a:t>очень важный этап в жизни каждого дошкольника. Каждый ребёнок должен осознавать с раннего возраста, к какому полу он принадлежит. </a:t>
            </a:r>
            <a:endParaRPr lang="ru-RU" b="1" dirty="0" smtClean="0">
              <a:solidFill>
                <a:srgbClr val="383838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  <a:buBlip>
                <a:blip r:embed="rId2"/>
              </a:buBlip>
            </a:pPr>
            <a:r>
              <a:rPr lang="ru-RU" b="1" dirty="0" smtClean="0">
                <a:solidFill>
                  <a:srgbClr val="383838"/>
                </a:solidFill>
                <a:ea typeface="Times New Roman"/>
                <a:cs typeface="Times New Roman"/>
              </a:rPr>
              <a:t>Поэтому </a:t>
            </a:r>
            <a:r>
              <a:rPr lang="ru-RU" b="1" dirty="0">
                <a:solidFill>
                  <a:srgbClr val="383838"/>
                </a:solidFill>
                <a:ea typeface="Times New Roman"/>
                <a:cs typeface="Times New Roman"/>
              </a:rPr>
              <a:t>девочек с раннего возраста учат быть мягкой, женственной, но целеустремлённой. Ей с детства дают понять, что её дальнейшая роль — создание семьи и воспитание собственных </a:t>
            </a:r>
            <a:r>
              <a:rPr lang="ru-RU" b="1" dirty="0" smtClean="0">
                <a:solidFill>
                  <a:srgbClr val="383838"/>
                </a:solidFill>
                <a:ea typeface="Times New Roman"/>
                <a:cs typeface="Times New Roman"/>
              </a:rPr>
              <a:t>детей.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125"/>
              </a:spcAft>
              <a:buBlip>
                <a:blip r:embed="rId2"/>
              </a:buBlip>
            </a:pPr>
            <a:r>
              <a:rPr lang="ru-RU" b="1" dirty="0">
                <a:solidFill>
                  <a:srgbClr val="383838"/>
                </a:solidFill>
                <a:ea typeface="Times New Roman"/>
                <a:cs typeface="Times New Roman"/>
              </a:rPr>
              <a:t>Мальчиков учат проявлять свою мужественность, стремиться к достижению собственных целей, заботиться о девочках, </a:t>
            </a:r>
            <a:r>
              <a:rPr lang="ru-RU" b="1" dirty="0" smtClean="0">
                <a:solidFill>
                  <a:srgbClr val="383838"/>
                </a:solidFill>
                <a:ea typeface="Times New Roman"/>
                <a:cs typeface="Times New Roman"/>
              </a:rPr>
              <a:t>чтобы в</a:t>
            </a:r>
            <a:r>
              <a:rPr lang="ru-RU" b="1" dirty="0">
                <a:solidFill>
                  <a:srgbClr val="383838"/>
                </a:solidFill>
                <a:ea typeface="Times New Roman"/>
                <a:cs typeface="Times New Roman"/>
              </a:rPr>
              <a:t> дальнейшем </a:t>
            </a:r>
            <a:r>
              <a:rPr lang="ru-RU" b="1" dirty="0" smtClean="0">
                <a:solidFill>
                  <a:srgbClr val="383838"/>
                </a:solidFill>
                <a:ea typeface="Times New Roman"/>
                <a:cs typeface="Times New Roman"/>
              </a:rPr>
              <a:t>  он</a:t>
            </a:r>
            <a:r>
              <a:rPr lang="ru-RU" b="1" dirty="0">
                <a:solidFill>
                  <a:srgbClr val="383838"/>
                </a:solidFill>
                <a:ea typeface="Times New Roman"/>
                <a:cs typeface="Times New Roman"/>
              </a:rPr>
              <a:t> смог </a:t>
            </a:r>
            <a:r>
              <a:rPr lang="ru-RU" b="1" dirty="0" smtClean="0">
                <a:solidFill>
                  <a:srgbClr val="383838"/>
                </a:solidFill>
                <a:ea typeface="Times New Roman"/>
                <a:cs typeface="Times New Roman"/>
              </a:rPr>
              <a:t>стать примерным                                             семьянином </a:t>
            </a:r>
            <a:r>
              <a:rPr lang="ru-RU" b="1" dirty="0">
                <a:solidFill>
                  <a:srgbClr val="383838"/>
                </a:solidFill>
                <a:ea typeface="Times New Roman"/>
                <a:cs typeface="Times New Roman"/>
              </a:rPr>
              <a:t>и отцом.</a:t>
            </a:r>
            <a:endParaRPr lang="ru-RU" sz="2800" b="1" dirty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2844000" cy="259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8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67748"/>
            <a:ext cx="3528000" cy="269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5774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b="1" dirty="0">
                <a:solidFill>
                  <a:srgbClr val="484C51"/>
                </a:solidFill>
                <a:cs typeface="Times New Roman" panose="02020603050405020304" pitchFamily="18" charset="0"/>
              </a:rPr>
              <a:t>Наблюдая за современными детьми, можно отметить, что девочки становятся агрессивными и грубыми, а мальчики перенимают женский тип поведения. </a:t>
            </a:r>
            <a:endParaRPr lang="ru-RU" b="1" dirty="0" smtClean="0">
              <a:solidFill>
                <a:srgbClr val="484C5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484C51"/>
                </a:solidFill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484C51"/>
                </a:solidFill>
                <a:cs typeface="Times New Roman" panose="02020603050405020304" pitchFamily="18" charset="0"/>
              </a:rPr>
              <a:t>старших группах  многие девочки лишены скромности, нежности, терпения, не умеют мирно разрешать конфликтные ситуации. </a:t>
            </a:r>
            <a:endParaRPr lang="ru-RU" b="1" dirty="0" smtClean="0">
              <a:solidFill>
                <a:srgbClr val="484C5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484C51"/>
                </a:solidFill>
                <a:cs typeface="Times New Roman" panose="02020603050405020304" pitchFamily="18" charset="0"/>
              </a:rPr>
              <a:t>Мальчики </a:t>
            </a:r>
            <a:r>
              <a:rPr lang="ru-RU" b="1" dirty="0">
                <a:solidFill>
                  <a:srgbClr val="484C51"/>
                </a:solidFill>
                <a:cs typeface="Times New Roman" panose="02020603050405020304" pitchFamily="18" charset="0"/>
              </a:rPr>
              <a:t>же, наоборот, не умеют постоять за себя, слабы физически, лишены выносливости и эмоциональной устойчивости, у них отсутствует культура поведения по отношению к девочкам. </a:t>
            </a:r>
            <a:endParaRPr lang="ru-RU" b="1" dirty="0" smtClean="0">
              <a:solidFill>
                <a:srgbClr val="484C5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484C51"/>
                </a:solidFill>
                <a:cs typeface="Times New Roman" panose="02020603050405020304" pitchFamily="18" charset="0"/>
              </a:rPr>
              <a:t>Содержание </a:t>
            </a:r>
            <a:r>
              <a:rPr lang="ru-RU" b="1" dirty="0">
                <a:solidFill>
                  <a:srgbClr val="484C51"/>
                </a:solidFill>
                <a:cs typeface="Times New Roman" panose="02020603050405020304" pitchFamily="18" charset="0"/>
              </a:rPr>
              <a:t>игр детей так же вызывает тревогу: дети демонстрируют модели поведения, не соответствующие полу ребенка, не умеют договариваться в игре, распределять роли. </a:t>
            </a:r>
            <a:endParaRPr lang="ru-RU" b="1" dirty="0" smtClean="0">
              <a:solidFill>
                <a:srgbClr val="484C5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484C51"/>
                </a:solidFill>
                <a:cs typeface="Times New Roman" panose="02020603050405020304" pitchFamily="18" charset="0"/>
              </a:rPr>
              <a:t>Кроме </a:t>
            </a:r>
            <a:r>
              <a:rPr lang="ru-RU" b="1" dirty="0">
                <a:solidFill>
                  <a:srgbClr val="484C51"/>
                </a:solidFill>
                <a:cs typeface="Times New Roman" panose="02020603050405020304" pitchFamily="18" charset="0"/>
              </a:rPr>
              <a:t>того, в процессе трудовой деятельности, дети затрудняются самостоятельно распределять обязанности с учетом пола партнера. </a:t>
            </a:r>
            <a:endParaRPr lang="ru-RU" b="1" dirty="0" smtClean="0">
              <a:solidFill>
                <a:srgbClr val="484C5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484C51"/>
                </a:solidFill>
                <a:cs typeface="Times New Roman" panose="02020603050405020304" pitchFamily="18" charset="0"/>
              </a:rPr>
              <a:t>Мальчики </a:t>
            </a:r>
            <a:r>
              <a:rPr lang="ru-RU" b="1" dirty="0">
                <a:solidFill>
                  <a:srgbClr val="484C51"/>
                </a:solidFill>
                <a:cs typeface="Times New Roman" panose="02020603050405020304" pitchFamily="18" charset="0"/>
              </a:rPr>
              <a:t>не проявляют желания прийти на помощь девочкам тогда, когда нужна физическая сила, а девочки не спешат помогать мальчикам там, где нужна тщательность и аккуратность.</a:t>
            </a: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 гендерных особенностей дошкольников</a:t>
            </a:r>
            <a:r>
              <a:rPr lang="ru-RU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373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У девочек и у мальчиков есть свои психологические особенности, которые нужно учитывать при гендерном воспитании: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Девочки развиваются быстрее, например, раньше начинают говорить, ходить, более коммуникабельны в общении со сверстниками.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Мальчики любят исследовать мир и взаимодействовать с ним: лезут в колодцы, на деревья, бегают в неизвестных им местах. В процессе таких игр высока вероятность получить какую-нибудь травму. Они никогда не сидят на месте.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Девочки предпочитают сидеть в уютном месте, играть с куклами и не бегать по всей детской площадке с громкими криками.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Девочки более послушны в детском возрасте, стараются быть ближе к родителям, в частности, к матери, привязаны к своему дому.</a:t>
            </a:r>
          </a:p>
          <a:p>
            <a:pPr lvl="0">
              <a:buBlip>
                <a:blip r:embed="rId2"/>
              </a:buBlip>
            </a:pPr>
            <a:r>
              <a:rPr lang="ru-RU" b="1" dirty="0"/>
              <a:t>Мальчики лучше всего воспринимают информацию зрительно, а девочки— на слух.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1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85000" lnSpcReduction="20000"/>
          </a:bodyPr>
          <a:lstStyle/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</a:rPr>
              <a:t>Левое полушарие мозга, отвечающее за словесно-логическое мышление, у девочек формируется раньше. У мальчиков же преобладает правое полушарие, поэтому в дошкольном возрасте главенствует образно-эмоциональная сфера.</a:t>
            </a:r>
          </a:p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</a:rPr>
              <a:t>Девочки раньше начинают говорить предложениями, у них лучше способности к общению и коммуникации.</a:t>
            </a:r>
          </a:p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</a:rPr>
              <a:t>У мальчиков более развито зрительное восприятие, у девочек – слуховое. Поэтому девочке нужно обязательно объяснять задание на словах, а мальчику будет понятнее, если ему наглядно покажут. Наверное, этим и объясняется, почему мужчины любят глазами, а женщины – ушами.</a:t>
            </a:r>
          </a:p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</a:rPr>
              <a:t>Девочки более склонны к послушанию, чем мальчики. Это заложено самой природой: чтобы воспроизвести потомство, самке нужно уметь приспосабливаться к окружающей среде. К подростковому возрасту послушание девочек и мальчиков становится примерно одинаковым.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6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424936" cy="6120680"/>
          </a:xfrm>
        </p:spPr>
        <p:txBody>
          <a:bodyPr>
            <a:normAutofit fontScale="77500" lnSpcReduction="20000"/>
          </a:bodyPr>
          <a:lstStyle/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</a:rPr>
              <a:t>У мальчиков чаще встречаются отклонения от нормы, как в отрицательную, так и в положительную сторону. Это также обусловлено разными биологическими задачами. Женщина предназначена для того, чтобы сохранить и передать потомкам накопленный опыт. На мужчинах природа приспосабливается к изменяющимся условиям, пробует новые функции, не всегда удачно. Поэтому среди мужчин чаще встречаются гениальные и психически больные люди.</a:t>
            </a:r>
          </a:p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</a:rPr>
              <a:t>Девочки биологически развиваются быстрее, чем мальчики. Они начинают ходить на 2-3 месяца раньше мальчиков, на 4-6 месяцев раньше начинают говорить. К школьному возрасту девочки опережают мальчиков примерно на год, а к возрасту полового созревания – на 2 года.</a:t>
            </a:r>
          </a:p>
          <a:p>
            <a:pPr fontAlgn="base">
              <a:buBlip>
                <a:blip r:embed="rId2"/>
              </a:buBlip>
            </a:pPr>
            <a:r>
              <a:rPr lang="ru-RU" b="1" dirty="0">
                <a:solidFill>
                  <a:srgbClr val="1A1A1A"/>
                </a:solidFill>
              </a:rPr>
              <a:t>У мальчиков более развита потребность в исследовании окружающего мира. Поэтому мальчики бегают, залазят на деревья и заборы, спускаются в колодцы и подвалы. Девочкам же достаточно маленького уголка, где они могут тихонько заниматься с куклами, обустраивать домик. Поэтому и травматизм среди мальчиков в 2 раза выше. В будущем у мужчин более развито пространственное восприятие, они лучше ориентируются.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5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142</TotalTime>
  <Words>612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Thermal</vt:lpstr>
      <vt:lpstr>ГЕНДЕРНОЕ  воспитание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Учёт гендерных особенностей дошкольников </vt:lpstr>
      <vt:lpstr>Презентация PowerPoint</vt:lpstr>
      <vt:lpstr>Презентация PowerPoint</vt:lpstr>
      <vt:lpstr>Презентация PowerPoint</vt:lpstr>
      <vt:lpstr>Семья – основа гендерного воспитания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 детей</dc:title>
  <dc:creator>Lucky</dc:creator>
  <cp:lastModifiedBy>Пользователь</cp:lastModifiedBy>
  <cp:revision>13</cp:revision>
  <dcterms:created xsi:type="dcterms:W3CDTF">2020-03-15T03:44:47Z</dcterms:created>
  <dcterms:modified xsi:type="dcterms:W3CDTF">2020-04-14T02:35:19Z</dcterms:modified>
</cp:coreProperties>
</file>