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9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9;%20&#1087;&#1072;&#1087;&#1082;&#1080;%20&#1084;&#1086;&#1080;%20&#1076;&#1086;&#1082;&#1091;&#1084;&#1077;&#1085;&#1090;&#1099;\&#1072;&#1085;&#1072;&#1083;&#1080;&#1079;\&#1088;&#1077;&#1079;&#1091;&#1083;&#1100;&#1090;&#1072;&#1090;&#1099;%202014-2015\&#1074;%20&#1075;&#1086;&#1076;&#1086;&#1074;&#1086;&#1081;%20&#1086;&#1090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групы здоровья</c:v>
                </c:pt>
              </c:strCache>
            </c:strRef>
          </c:tx>
          <c:explosion val="25"/>
          <c:dLbls>
            <c:showVal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1группа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71</c:v>
                </c:pt>
                <c:pt idx="2">
                  <c:v>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Лист3!$B$5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cat>
            <c:strRef>
              <c:f>Лист3!$A$6:$A$17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Лист3!$B$6:$B$17</c:f>
              <c:numCache>
                <c:formatCode>General</c:formatCode>
                <c:ptCount val="12"/>
                <c:pt idx="0">
                  <c:v>4</c:v>
                </c:pt>
                <c:pt idx="1">
                  <c:v>7.8</c:v>
                </c:pt>
                <c:pt idx="2">
                  <c:v>4.7</c:v>
                </c:pt>
                <c:pt idx="3">
                  <c:v>4</c:v>
                </c:pt>
                <c:pt idx="4">
                  <c:v>1.7000000000000004</c:v>
                </c:pt>
                <c:pt idx="5">
                  <c:v>0</c:v>
                </c:pt>
                <c:pt idx="7">
                  <c:v>1.1000000000000001</c:v>
                </c:pt>
                <c:pt idx="8">
                  <c:v>4.0999999999999996</c:v>
                </c:pt>
                <c:pt idx="9">
                  <c:v>5.8</c:v>
                </c:pt>
                <c:pt idx="10">
                  <c:v>4.0999999999999996</c:v>
                </c:pt>
                <c:pt idx="11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Лист3!$C$5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Лист3!$A$6:$A$17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Лист3!$C$6:$C$17</c:f>
              <c:numCache>
                <c:formatCode>General</c:formatCode>
                <c:ptCount val="12"/>
                <c:pt idx="0">
                  <c:v>3.6</c:v>
                </c:pt>
                <c:pt idx="1">
                  <c:v>2.2999999999999998</c:v>
                </c:pt>
                <c:pt idx="2">
                  <c:v>3.6</c:v>
                </c:pt>
                <c:pt idx="3">
                  <c:v>5.6</c:v>
                </c:pt>
                <c:pt idx="4">
                  <c:v>3.9</c:v>
                </c:pt>
                <c:pt idx="5">
                  <c:v>2</c:v>
                </c:pt>
                <c:pt idx="7">
                  <c:v>2.0000000000000014E-2</c:v>
                </c:pt>
                <c:pt idx="8">
                  <c:v>4.7</c:v>
                </c:pt>
                <c:pt idx="9">
                  <c:v>4.7</c:v>
                </c:pt>
                <c:pt idx="10">
                  <c:v>3.5</c:v>
                </c:pt>
                <c:pt idx="11">
                  <c:v>6.7</c:v>
                </c:pt>
              </c:numCache>
            </c:numRef>
          </c:val>
        </c:ser>
        <c:ser>
          <c:idx val="2"/>
          <c:order val="2"/>
          <c:tx>
            <c:strRef>
              <c:f>Лист3!$D$5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Лист3!$A$6:$A$17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Лист3!$D$6:$D$17</c:f>
              <c:numCache>
                <c:formatCode>General</c:formatCode>
                <c:ptCount val="12"/>
                <c:pt idx="0">
                  <c:v>3.1</c:v>
                </c:pt>
                <c:pt idx="1">
                  <c:v>7</c:v>
                </c:pt>
                <c:pt idx="2">
                  <c:v>4</c:v>
                </c:pt>
                <c:pt idx="3">
                  <c:v>6</c:v>
                </c:pt>
                <c:pt idx="4">
                  <c:v>4.5</c:v>
                </c:pt>
                <c:pt idx="5">
                  <c:v>2.2999999999999998</c:v>
                </c:pt>
                <c:pt idx="7">
                  <c:v>2.0000000000000014E-2</c:v>
                </c:pt>
                <c:pt idx="8">
                  <c:v>3.2</c:v>
                </c:pt>
                <c:pt idx="9">
                  <c:v>3.5</c:v>
                </c:pt>
                <c:pt idx="10">
                  <c:v>4.01</c:v>
                </c:pt>
                <c:pt idx="11">
                  <c:v>4.4000000000000004</c:v>
                </c:pt>
              </c:numCache>
            </c:numRef>
          </c:val>
        </c:ser>
        <c:ser>
          <c:idx val="3"/>
          <c:order val="3"/>
          <c:tx>
            <c:strRef>
              <c:f>Лист3!$E$5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Лист3!$A$6:$A$17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Лист3!$E$6:$E$17</c:f>
              <c:numCache>
                <c:formatCode>General</c:formatCode>
                <c:ptCount val="12"/>
                <c:pt idx="0">
                  <c:v>3.6</c:v>
                </c:pt>
                <c:pt idx="1">
                  <c:v>4.5</c:v>
                </c:pt>
                <c:pt idx="2">
                  <c:v>4.4000000000000004</c:v>
                </c:pt>
                <c:pt idx="3">
                  <c:v>3.6</c:v>
                </c:pt>
              </c:numCache>
            </c:numRef>
          </c:val>
        </c:ser>
        <c:marker val="1"/>
        <c:axId val="100939648"/>
        <c:axId val="100941184"/>
      </c:lineChart>
      <c:catAx>
        <c:axId val="100939648"/>
        <c:scaling>
          <c:orientation val="minMax"/>
        </c:scaling>
        <c:axPos val="b"/>
        <c:tickLblPos val="nextTo"/>
        <c:crossAx val="100941184"/>
        <c:crosses val="autoZero"/>
        <c:auto val="1"/>
        <c:lblAlgn val="ctr"/>
        <c:lblOffset val="100"/>
      </c:catAx>
      <c:valAx>
        <c:axId val="100941184"/>
        <c:scaling>
          <c:orientation val="minMax"/>
        </c:scaling>
        <c:axPos val="l"/>
        <c:majorGridlines/>
        <c:numFmt formatCode="General" sourceLinked="1"/>
        <c:tickLblPos val="nextTo"/>
        <c:crossAx val="1009396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BB335-37FC-4042-B24A-B1B198B8E8D9}" type="doc">
      <dgm:prSet loTypeId="urn:microsoft.com/office/officeart/2005/8/layout/pyramid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6747B1F-6DBF-4D03-9804-E772C7EE34BB}">
      <dgm:prSet/>
      <dgm:spPr/>
      <dgm:t>
        <a:bodyPr/>
        <a:lstStyle/>
        <a:p>
          <a:pPr rtl="0"/>
          <a:r>
            <a:rPr lang="ru-RU" dirty="0" smtClean="0"/>
            <a:t>Всего -469:</a:t>
          </a:r>
          <a:endParaRPr lang="ru-RU" dirty="0"/>
        </a:p>
      </dgm:t>
    </dgm:pt>
    <dgm:pt modelId="{C9300A25-EEBA-4B50-B5B6-4DC1DF9CCCED}" type="parTrans" cxnId="{F12A5647-21FC-4275-A1BB-0195437CA104}">
      <dgm:prSet/>
      <dgm:spPr/>
      <dgm:t>
        <a:bodyPr/>
        <a:lstStyle/>
        <a:p>
          <a:endParaRPr lang="ru-RU"/>
        </a:p>
      </dgm:t>
    </dgm:pt>
    <dgm:pt modelId="{0122A097-2AA8-42A7-BA0C-B5DB5A323B55}" type="sibTrans" cxnId="{F12A5647-21FC-4275-A1BB-0195437CA104}">
      <dgm:prSet/>
      <dgm:spPr/>
      <dgm:t>
        <a:bodyPr/>
        <a:lstStyle/>
        <a:p>
          <a:endParaRPr lang="ru-RU"/>
        </a:p>
      </dgm:t>
    </dgm:pt>
    <dgm:pt modelId="{84DEC76D-4B5A-45F1-9021-94079046EF8C}">
      <dgm:prSet/>
      <dgm:spPr/>
      <dgm:t>
        <a:bodyPr/>
        <a:lstStyle/>
        <a:p>
          <a:pPr rtl="0"/>
          <a:r>
            <a:rPr lang="ru-RU" dirty="0" smtClean="0"/>
            <a:t>Болезни органов дыхания– 424;</a:t>
          </a:r>
          <a:endParaRPr lang="ru-RU" dirty="0"/>
        </a:p>
      </dgm:t>
    </dgm:pt>
    <dgm:pt modelId="{24798429-D398-4506-9D06-4BA817B37083}" type="parTrans" cxnId="{7273EC74-A87C-4852-BAA3-1F624160630F}">
      <dgm:prSet/>
      <dgm:spPr/>
      <dgm:t>
        <a:bodyPr/>
        <a:lstStyle/>
        <a:p>
          <a:endParaRPr lang="ru-RU"/>
        </a:p>
      </dgm:t>
    </dgm:pt>
    <dgm:pt modelId="{6122C4A8-98E8-4203-8EC8-49F8831737EA}" type="sibTrans" cxnId="{7273EC74-A87C-4852-BAA3-1F624160630F}">
      <dgm:prSet/>
      <dgm:spPr/>
      <dgm:t>
        <a:bodyPr/>
        <a:lstStyle/>
        <a:p>
          <a:endParaRPr lang="ru-RU"/>
        </a:p>
      </dgm:t>
    </dgm:pt>
    <dgm:pt modelId="{DF4B4C43-7702-4106-970C-CD1FE760D914}">
      <dgm:prSet/>
      <dgm:spPr/>
      <dgm:t>
        <a:bodyPr/>
        <a:lstStyle/>
        <a:p>
          <a:pPr rtl="0"/>
          <a:r>
            <a:rPr lang="ru-RU" dirty="0" smtClean="0"/>
            <a:t>инфекционные  заболевания – 18;</a:t>
          </a:r>
          <a:endParaRPr lang="ru-RU" dirty="0"/>
        </a:p>
      </dgm:t>
    </dgm:pt>
    <dgm:pt modelId="{A5CA7FF8-516E-4917-B3FE-15C8583A775A}" type="parTrans" cxnId="{44CD3480-5C41-41CE-9B7E-D1A5D0EBF06C}">
      <dgm:prSet/>
      <dgm:spPr/>
      <dgm:t>
        <a:bodyPr/>
        <a:lstStyle/>
        <a:p>
          <a:endParaRPr lang="ru-RU"/>
        </a:p>
      </dgm:t>
    </dgm:pt>
    <dgm:pt modelId="{106861A3-3501-4326-80C2-7EFD8E399B1D}" type="sibTrans" cxnId="{44CD3480-5C41-41CE-9B7E-D1A5D0EBF06C}">
      <dgm:prSet/>
      <dgm:spPr/>
      <dgm:t>
        <a:bodyPr/>
        <a:lstStyle/>
        <a:p>
          <a:endParaRPr lang="ru-RU"/>
        </a:p>
      </dgm:t>
    </dgm:pt>
    <dgm:pt modelId="{1389B127-5080-4D93-A8F2-10033A780C50}">
      <dgm:prSet/>
      <dgm:spPr/>
      <dgm:t>
        <a:bodyPr/>
        <a:lstStyle/>
        <a:p>
          <a:pPr rtl="0"/>
          <a:r>
            <a:rPr lang="ru-RU" dirty="0" smtClean="0"/>
            <a:t>болезни мочеполовой системы – 4;</a:t>
          </a:r>
          <a:endParaRPr lang="ru-RU" dirty="0"/>
        </a:p>
      </dgm:t>
    </dgm:pt>
    <dgm:pt modelId="{AA01F9F3-AE44-466B-899F-32EB81ED6726}" type="parTrans" cxnId="{B2752EC1-4E31-4A57-BDE6-C74A9F7EA28E}">
      <dgm:prSet/>
      <dgm:spPr/>
      <dgm:t>
        <a:bodyPr/>
        <a:lstStyle/>
        <a:p>
          <a:endParaRPr lang="ru-RU"/>
        </a:p>
      </dgm:t>
    </dgm:pt>
    <dgm:pt modelId="{95D31BC0-AE39-4A0F-9881-AE5DAF275940}" type="sibTrans" cxnId="{B2752EC1-4E31-4A57-BDE6-C74A9F7EA28E}">
      <dgm:prSet/>
      <dgm:spPr/>
      <dgm:t>
        <a:bodyPr/>
        <a:lstStyle/>
        <a:p>
          <a:endParaRPr lang="ru-RU"/>
        </a:p>
      </dgm:t>
    </dgm:pt>
    <dgm:pt modelId="{6C103C0A-3C05-4B86-B908-77642BE844E5}">
      <dgm:prSet/>
      <dgm:spPr/>
      <dgm:t>
        <a:bodyPr/>
        <a:lstStyle/>
        <a:p>
          <a:pPr rtl="0"/>
          <a:r>
            <a:rPr lang="ru-RU" dirty="0" smtClean="0"/>
            <a:t>болезни органов пищеварения – 16;</a:t>
          </a:r>
          <a:endParaRPr lang="ru-RU" dirty="0"/>
        </a:p>
      </dgm:t>
    </dgm:pt>
    <dgm:pt modelId="{2D7B6FE9-D7BF-4A40-8F7E-477417AD3D63}" type="parTrans" cxnId="{EA45F38B-F10F-48F2-BE4A-5552EF3D6659}">
      <dgm:prSet/>
      <dgm:spPr/>
      <dgm:t>
        <a:bodyPr/>
        <a:lstStyle/>
        <a:p>
          <a:endParaRPr lang="ru-RU"/>
        </a:p>
      </dgm:t>
    </dgm:pt>
    <dgm:pt modelId="{3DD46BF1-F5F9-4B61-A83A-1FFA5F63AE28}" type="sibTrans" cxnId="{EA45F38B-F10F-48F2-BE4A-5552EF3D6659}">
      <dgm:prSet/>
      <dgm:spPr/>
      <dgm:t>
        <a:bodyPr/>
        <a:lstStyle/>
        <a:p>
          <a:endParaRPr lang="ru-RU"/>
        </a:p>
      </dgm:t>
    </dgm:pt>
    <dgm:pt modelId="{7DDC4C8C-2F0B-41B5-ADA4-AA0C4DEC7013}">
      <dgm:prSet/>
      <dgm:spPr/>
      <dgm:t>
        <a:bodyPr/>
        <a:lstStyle/>
        <a:p>
          <a:pPr rtl="0"/>
          <a:r>
            <a:rPr lang="ru-RU" dirty="0" smtClean="0"/>
            <a:t>Болезни кожи - 2</a:t>
          </a:r>
          <a:endParaRPr lang="ru-RU" dirty="0"/>
        </a:p>
      </dgm:t>
    </dgm:pt>
    <dgm:pt modelId="{9AF833B9-3D78-4219-8DEC-736BF81A3405}" type="parTrans" cxnId="{1117AE60-C768-411F-9774-36E40B5F2285}">
      <dgm:prSet/>
      <dgm:spPr/>
      <dgm:t>
        <a:bodyPr/>
        <a:lstStyle/>
        <a:p>
          <a:endParaRPr lang="ru-RU"/>
        </a:p>
      </dgm:t>
    </dgm:pt>
    <dgm:pt modelId="{DEADAF3E-EBF5-4CD0-A76E-098107A04263}" type="sibTrans" cxnId="{1117AE60-C768-411F-9774-36E40B5F2285}">
      <dgm:prSet/>
      <dgm:spPr/>
      <dgm:t>
        <a:bodyPr/>
        <a:lstStyle/>
        <a:p>
          <a:endParaRPr lang="ru-RU"/>
        </a:p>
      </dgm:t>
    </dgm:pt>
    <dgm:pt modelId="{E8D604D3-14C9-41D5-90A1-CBA74FB183C3}">
      <dgm:prSet/>
      <dgm:spPr/>
      <dgm:t>
        <a:bodyPr/>
        <a:lstStyle/>
        <a:p>
          <a:r>
            <a:rPr lang="ru-RU" dirty="0" smtClean="0"/>
            <a:t>Болезни системы кровообращения - 1</a:t>
          </a:r>
          <a:endParaRPr lang="ru-RU" dirty="0"/>
        </a:p>
      </dgm:t>
    </dgm:pt>
    <dgm:pt modelId="{2B13BF0E-8E5A-4ADA-AA60-4D9EAA4C893E}" type="parTrans" cxnId="{28AC028C-E446-4F08-B463-8BA461A6FBB7}">
      <dgm:prSet/>
      <dgm:spPr/>
      <dgm:t>
        <a:bodyPr/>
        <a:lstStyle/>
        <a:p>
          <a:endParaRPr lang="ru-RU"/>
        </a:p>
      </dgm:t>
    </dgm:pt>
    <dgm:pt modelId="{B77E51E5-0300-4F1C-94EF-825A3C9A8875}" type="sibTrans" cxnId="{28AC028C-E446-4F08-B463-8BA461A6FBB7}">
      <dgm:prSet/>
      <dgm:spPr/>
      <dgm:t>
        <a:bodyPr/>
        <a:lstStyle/>
        <a:p>
          <a:endParaRPr lang="ru-RU"/>
        </a:p>
      </dgm:t>
    </dgm:pt>
    <dgm:pt modelId="{7F6730B6-F376-426E-9743-D550DC52C8D3}">
      <dgm:prSet/>
      <dgm:spPr/>
      <dgm:t>
        <a:bodyPr/>
        <a:lstStyle/>
        <a:p>
          <a:r>
            <a:rPr lang="ru-RU" dirty="0" smtClean="0"/>
            <a:t>Травмы - 2</a:t>
          </a:r>
          <a:endParaRPr lang="ru-RU" dirty="0"/>
        </a:p>
      </dgm:t>
    </dgm:pt>
    <dgm:pt modelId="{0480060A-28A0-43AB-89E2-B69C20794633}" type="parTrans" cxnId="{E0773FE9-478D-4EB2-ADFE-91383C92C578}">
      <dgm:prSet/>
      <dgm:spPr/>
      <dgm:t>
        <a:bodyPr/>
        <a:lstStyle/>
        <a:p>
          <a:endParaRPr lang="ru-RU"/>
        </a:p>
      </dgm:t>
    </dgm:pt>
    <dgm:pt modelId="{26DAC485-7658-4E3E-A1BF-33B02AFBF773}" type="sibTrans" cxnId="{E0773FE9-478D-4EB2-ADFE-91383C92C578}">
      <dgm:prSet/>
      <dgm:spPr/>
      <dgm:t>
        <a:bodyPr/>
        <a:lstStyle/>
        <a:p>
          <a:endParaRPr lang="ru-RU"/>
        </a:p>
      </dgm:t>
    </dgm:pt>
    <dgm:pt modelId="{21F22592-DEF8-49C5-BB64-90FFE40D37AD}" type="pres">
      <dgm:prSet presAssocID="{D97BB335-37FC-4042-B24A-B1B198B8E8D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8589090-1713-4D0A-9531-511E7A48B066}" type="pres">
      <dgm:prSet presAssocID="{D97BB335-37FC-4042-B24A-B1B198B8E8D9}" presName="pyramid" presStyleLbl="node1" presStyleIdx="0" presStyleCnt="1"/>
      <dgm:spPr/>
      <dgm:t>
        <a:bodyPr/>
        <a:lstStyle/>
        <a:p>
          <a:endParaRPr lang="ru-RU"/>
        </a:p>
      </dgm:t>
    </dgm:pt>
    <dgm:pt modelId="{38E9BA38-05A1-4A0A-A9A0-02B8CD876C9D}" type="pres">
      <dgm:prSet presAssocID="{D97BB335-37FC-4042-B24A-B1B198B8E8D9}" presName="theList" presStyleCnt="0"/>
      <dgm:spPr/>
      <dgm:t>
        <a:bodyPr/>
        <a:lstStyle/>
        <a:p>
          <a:endParaRPr lang="ru-RU"/>
        </a:p>
      </dgm:t>
    </dgm:pt>
    <dgm:pt modelId="{3A65A66D-1C07-476A-A8ED-E62D58C0C2FF}" type="pres">
      <dgm:prSet presAssocID="{46747B1F-6DBF-4D03-9804-E772C7EE34BB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EE5AC-32C6-47B0-BFF2-18266678326B}" type="pres">
      <dgm:prSet presAssocID="{46747B1F-6DBF-4D03-9804-E772C7EE34BB}" presName="aSpace" presStyleCnt="0"/>
      <dgm:spPr/>
      <dgm:t>
        <a:bodyPr/>
        <a:lstStyle/>
        <a:p>
          <a:endParaRPr lang="ru-RU"/>
        </a:p>
      </dgm:t>
    </dgm:pt>
    <dgm:pt modelId="{D557DF4E-3046-4871-98B2-612B17BC4442}" type="pres">
      <dgm:prSet presAssocID="{84DEC76D-4B5A-45F1-9021-94079046EF8C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787E1-8E08-4F59-8FB4-8E36AF4C5408}" type="pres">
      <dgm:prSet presAssocID="{84DEC76D-4B5A-45F1-9021-94079046EF8C}" presName="aSpace" presStyleCnt="0"/>
      <dgm:spPr/>
      <dgm:t>
        <a:bodyPr/>
        <a:lstStyle/>
        <a:p>
          <a:endParaRPr lang="ru-RU"/>
        </a:p>
      </dgm:t>
    </dgm:pt>
    <dgm:pt modelId="{78579C35-C131-467D-8435-3DA1A2D6ECCB}" type="pres">
      <dgm:prSet presAssocID="{DF4B4C43-7702-4106-970C-CD1FE760D914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219E4-0C95-4742-BD2D-2233FE8F8B32}" type="pres">
      <dgm:prSet presAssocID="{DF4B4C43-7702-4106-970C-CD1FE760D914}" presName="aSpace" presStyleCnt="0"/>
      <dgm:spPr/>
      <dgm:t>
        <a:bodyPr/>
        <a:lstStyle/>
        <a:p>
          <a:endParaRPr lang="ru-RU"/>
        </a:p>
      </dgm:t>
    </dgm:pt>
    <dgm:pt modelId="{0FDABC6C-5A64-48B0-A64F-043818A3359F}" type="pres">
      <dgm:prSet presAssocID="{1389B127-5080-4D93-A8F2-10033A780C50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DACD7-4AFD-4E26-A3DD-CEA718857626}" type="pres">
      <dgm:prSet presAssocID="{1389B127-5080-4D93-A8F2-10033A780C50}" presName="aSpace" presStyleCnt="0"/>
      <dgm:spPr/>
      <dgm:t>
        <a:bodyPr/>
        <a:lstStyle/>
        <a:p>
          <a:endParaRPr lang="ru-RU"/>
        </a:p>
      </dgm:t>
    </dgm:pt>
    <dgm:pt modelId="{9E83ED3D-BDEB-4685-B6DB-657317CC8C3D}" type="pres">
      <dgm:prSet presAssocID="{6C103C0A-3C05-4B86-B908-77642BE844E5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9EE1C-F215-413F-89B2-9557E8F3671B}" type="pres">
      <dgm:prSet presAssocID="{6C103C0A-3C05-4B86-B908-77642BE844E5}" presName="aSpace" presStyleCnt="0"/>
      <dgm:spPr/>
      <dgm:t>
        <a:bodyPr/>
        <a:lstStyle/>
        <a:p>
          <a:endParaRPr lang="ru-RU"/>
        </a:p>
      </dgm:t>
    </dgm:pt>
    <dgm:pt modelId="{0D9BA39E-2786-4741-A23C-1C4907BADB58}" type="pres">
      <dgm:prSet presAssocID="{7DDC4C8C-2F0B-41B5-ADA4-AA0C4DEC7013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4D440-5610-46D9-96A1-CC88E272ADDD}" type="pres">
      <dgm:prSet presAssocID="{7DDC4C8C-2F0B-41B5-ADA4-AA0C4DEC7013}" presName="aSpace" presStyleCnt="0"/>
      <dgm:spPr/>
      <dgm:t>
        <a:bodyPr/>
        <a:lstStyle/>
        <a:p>
          <a:endParaRPr lang="ru-RU"/>
        </a:p>
      </dgm:t>
    </dgm:pt>
    <dgm:pt modelId="{C7D42D8E-2B2F-4351-89DF-733B752A0DF2}" type="pres">
      <dgm:prSet presAssocID="{E8D604D3-14C9-41D5-90A1-CBA74FB183C3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D8EE-0ED6-4871-A349-ED86AAA6466C}" type="pres">
      <dgm:prSet presAssocID="{E8D604D3-14C9-41D5-90A1-CBA74FB183C3}" presName="aSpace" presStyleCnt="0"/>
      <dgm:spPr/>
      <dgm:t>
        <a:bodyPr/>
        <a:lstStyle/>
        <a:p>
          <a:endParaRPr lang="ru-RU"/>
        </a:p>
      </dgm:t>
    </dgm:pt>
    <dgm:pt modelId="{9896E441-87A3-4BD9-A78E-5DC78FAD8ED7}" type="pres">
      <dgm:prSet presAssocID="{7F6730B6-F376-426E-9743-D550DC52C8D3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58B4D-23B3-465A-9717-9C804B9FBA6D}" type="pres">
      <dgm:prSet presAssocID="{7F6730B6-F376-426E-9743-D550DC52C8D3}" presName="aSpace" presStyleCnt="0"/>
      <dgm:spPr/>
      <dgm:t>
        <a:bodyPr/>
        <a:lstStyle/>
        <a:p>
          <a:endParaRPr lang="ru-RU"/>
        </a:p>
      </dgm:t>
    </dgm:pt>
  </dgm:ptLst>
  <dgm:cxnLst>
    <dgm:cxn modelId="{28AC028C-E446-4F08-B463-8BA461A6FBB7}" srcId="{D97BB335-37FC-4042-B24A-B1B198B8E8D9}" destId="{E8D604D3-14C9-41D5-90A1-CBA74FB183C3}" srcOrd="6" destOrd="0" parTransId="{2B13BF0E-8E5A-4ADA-AA60-4D9EAA4C893E}" sibTransId="{B77E51E5-0300-4F1C-94EF-825A3C9A8875}"/>
    <dgm:cxn modelId="{1E702626-3ED9-44FF-8F2A-CF8D5005AD44}" type="presOf" srcId="{46747B1F-6DBF-4D03-9804-E772C7EE34BB}" destId="{3A65A66D-1C07-476A-A8ED-E62D58C0C2FF}" srcOrd="0" destOrd="0" presId="urn:microsoft.com/office/officeart/2005/8/layout/pyramid2"/>
    <dgm:cxn modelId="{A61008DB-F27B-4489-836B-74CCFAD409C7}" type="presOf" srcId="{DF4B4C43-7702-4106-970C-CD1FE760D914}" destId="{78579C35-C131-467D-8435-3DA1A2D6ECCB}" srcOrd="0" destOrd="0" presId="urn:microsoft.com/office/officeart/2005/8/layout/pyramid2"/>
    <dgm:cxn modelId="{F1FD376C-D250-46AE-854E-4DCE221E2575}" type="presOf" srcId="{7DDC4C8C-2F0B-41B5-ADA4-AA0C4DEC7013}" destId="{0D9BA39E-2786-4741-A23C-1C4907BADB58}" srcOrd="0" destOrd="0" presId="urn:microsoft.com/office/officeart/2005/8/layout/pyramid2"/>
    <dgm:cxn modelId="{F12A5647-21FC-4275-A1BB-0195437CA104}" srcId="{D97BB335-37FC-4042-B24A-B1B198B8E8D9}" destId="{46747B1F-6DBF-4D03-9804-E772C7EE34BB}" srcOrd="0" destOrd="0" parTransId="{C9300A25-EEBA-4B50-B5B6-4DC1DF9CCCED}" sibTransId="{0122A097-2AA8-42A7-BA0C-B5DB5A323B55}"/>
    <dgm:cxn modelId="{EA45F38B-F10F-48F2-BE4A-5552EF3D6659}" srcId="{D97BB335-37FC-4042-B24A-B1B198B8E8D9}" destId="{6C103C0A-3C05-4B86-B908-77642BE844E5}" srcOrd="4" destOrd="0" parTransId="{2D7B6FE9-D7BF-4A40-8F7E-477417AD3D63}" sibTransId="{3DD46BF1-F5F9-4B61-A83A-1FFA5F63AE28}"/>
    <dgm:cxn modelId="{44CD3480-5C41-41CE-9B7E-D1A5D0EBF06C}" srcId="{D97BB335-37FC-4042-B24A-B1B198B8E8D9}" destId="{DF4B4C43-7702-4106-970C-CD1FE760D914}" srcOrd="2" destOrd="0" parTransId="{A5CA7FF8-516E-4917-B3FE-15C8583A775A}" sibTransId="{106861A3-3501-4326-80C2-7EFD8E399B1D}"/>
    <dgm:cxn modelId="{7273EC74-A87C-4852-BAA3-1F624160630F}" srcId="{D97BB335-37FC-4042-B24A-B1B198B8E8D9}" destId="{84DEC76D-4B5A-45F1-9021-94079046EF8C}" srcOrd="1" destOrd="0" parTransId="{24798429-D398-4506-9D06-4BA817B37083}" sibTransId="{6122C4A8-98E8-4203-8EC8-49F8831737EA}"/>
    <dgm:cxn modelId="{22DF10B2-ED90-4E8D-B635-EA8026848D58}" type="presOf" srcId="{84DEC76D-4B5A-45F1-9021-94079046EF8C}" destId="{D557DF4E-3046-4871-98B2-612B17BC4442}" srcOrd="0" destOrd="0" presId="urn:microsoft.com/office/officeart/2005/8/layout/pyramid2"/>
    <dgm:cxn modelId="{ADCD0664-E4AE-4C19-925D-BD4A9D83AC75}" type="presOf" srcId="{1389B127-5080-4D93-A8F2-10033A780C50}" destId="{0FDABC6C-5A64-48B0-A64F-043818A3359F}" srcOrd="0" destOrd="0" presId="urn:microsoft.com/office/officeart/2005/8/layout/pyramid2"/>
    <dgm:cxn modelId="{1117AE60-C768-411F-9774-36E40B5F2285}" srcId="{D97BB335-37FC-4042-B24A-B1B198B8E8D9}" destId="{7DDC4C8C-2F0B-41B5-ADA4-AA0C4DEC7013}" srcOrd="5" destOrd="0" parTransId="{9AF833B9-3D78-4219-8DEC-736BF81A3405}" sibTransId="{DEADAF3E-EBF5-4CD0-A76E-098107A04263}"/>
    <dgm:cxn modelId="{9934B66B-00F5-4262-9B88-17B79F9E9855}" type="presOf" srcId="{E8D604D3-14C9-41D5-90A1-CBA74FB183C3}" destId="{C7D42D8E-2B2F-4351-89DF-733B752A0DF2}" srcOrd="0" destOrd="0" presId="urn:microsoft.com/office/officeart/2005/8/layout/pyramid2"/>
    <dgm:cxn modelId="{C85F68E1-7AF5-452A-B302-57D9ED3B67E6}" type="presOf" srcId="{D97BB335-37FC-4042-B24A-B1B198B8E8D9}" destId="{21F22592-DEF8-49C5-BB64-90FFE40D37AD}" srcOrd="0" destOrd="0" presId="urn:microsoft.com/office/officeart/2005/8/layout/pyramid2"/>
    <dgm:cxn modelId="{E0773FE9-478D-4EB2-ADFE-91383C92C578}" srcId="{D97BB335-37FC-4042-B24A-B1B198B8E8D9}" destId="{7F6730B6-F376-426E-9743-D550DC52C8D3}" srcOrd="7" destOrd="0" parTransId="{0480060A-28A0-43AB-89E2-B69C20794633}" sibTransId="{26DAC485-7658-4E3E-A1BF-33B02AFBF773}"/>
    <dgm:cxn modelId="{38B29D8E-9253-40FE-B25F-E6FBB56B2724}" type="presOf" srcId="{7F6730B6-F376-426E-9743-D550DC52C8D3}" destId="{9896E441-87A3-4BD9-A78E-5DC78FAD8ED7}" srcOrd="0" destOrd="0" presId="urn:microsoft.com/office/officeart/2005/8/layout/pyramid2"/>
    <dgm:cxn modelId="{B2752EC1-4E31-4A57-BDE6-C74A9F7EA28E}" srcId="{D97BB335-37FC-4042-B24A-B1B198B8E8D9}" destId="{1389B127-5080-4D93-A8F2-10033A780C50}" srcOrd="3" destOrd="0" parTransId="{AA01F9F3-AE44-466B-899F-32EB81ED6726}" sibTransId="{95D31BC0-AE39-4A0F-9881-AE5DAF275940}"/>
    <dgm:cxn modelId="{98AD7E4E-00F4-4AD0-9941-ACB6BC2C8781}" type="presOf" srcId="{6C103C0A-3C05-4B86-B908-77642BE844E5}" destId="{9E83ED3D-BDEB-4685-B6DB-657317CC8C3D}" srcOrd="0" destOrd="0" presId="urn:microsoft.com/office/officeart/2005/8/layout/pyramid2"/>
    <dgm:cxn modelId="{C091F4F8-1D2A-477D-8A11-853DB1B0A1B1}" type="presParOf" srcId="{21F22592-DEF8-49C5-BB64-90FFE40D37AD}" destId="{E8589090-1713-4D0A-9531-511E7A48B066}" srcOrd="0" destOrd="0" presId="urn:microsoft.com/office/officeart/2005/8/layout/pyramid2"/>
    <dgm:cxn modelId="{DD1F6B5C-7A9D-42A5-9B13-7FF5530794E7}" type="presParOf" srcId="{21F22592-DEF8-49C5-BB64-90FFE40D37AD}" destId="{38E9BA38-05A1-4A0A-A9A0-02B8CD876C9D}" srcOrd="1" destOrd="0" presId="urn:microsoft.com/office/officeart/2005/8/layout/pyramid2"/>
    <dgm:cxn modelId="{FC301112-F926-4078-BF2E-8E3CBFBE13AD}" type="presParOf" srcId="{38E9BA38-05A1-4A0A-A9A0-02B8CD876C9D}" destId="{3A65A66D-1C07-476A-A8ED-E62D58C0C2FF}" srcOrd="0" destOrd="0" presId="urn:microsoft.com/office/officeart/2005/8/layout/pyramid2"/>
    <dgm:cxn modelId="{ABFE6514-5A74-48CB-8BDB-054FEDC4C002}" type="presParOf" srcId="{38E9BA38-05A1-4A0A-A9A0-02B8CD876C9D}" destId="{913EE5AC-32C6-47B0-BFF2-18266678326B}" srcOrd="1" destOrd="0" presId="urn:microsoft.com/office/officeart/2005/8/layout/pyramid2"/>
    <dgm:cxn modelId="{0304C420-C5AB-481C-A900-A3CDC331E198}" type="presParOf" srcId="{38E9BA38-05A1-4A0A-A9A0-02B8CD876C9D}" destId="{D557DF4E-3046-4871-98B2-612B17BC4442}" srcOrd="2" destOrd="0" presId="urn:microsoft.com/office/officeart/2005/8/layout/pyramid2"/>
    <dgm:cxn modelId="{9A249CD2-062E-40CE-A1B4-7CF6E503779A}" type="presParOf" srcId="{38E9BA38-05A1-4A0A-A9A0-02B8CD876C9D}" destId="{74A787E1-8E08-4F59-8FB4-8E36AF4C5408}" srcOrd="3" destOrd="0" presId="urn:microsoft.com/office/officeart/2005/8/layout/pyramid2"/>
    <dgm:cxn modelId="{0618F6E3-F13B-4CED-B380-302632C19EEF}" type="presParOf" srcId="{38E9BA38-05A1-4A0A-A9A0-02B8CD876C9D}" destId="{78579C35-C131-467D-8435-3DA1A2D6ECCB}" srcOrd="4" destOrd="0" presId="urn:microsoft.com/office/officeart/2005/8/layout/pyramid2"/>
    <dgm:cxn modelId="{D0667AFA-CF9B-41CB-A268-82E7FB7084B9}" type="presParOf" srcId="{38E9BA38-05A1-4A0A-A9A0-02B8CD876C9D}" destId="{F56219E4-0C95-4742-BD2D-2233FE8F8B32}" srcOrd="5" destOrd="0" presId="urn:microsoft.com/office/officeart/2005/8/layout/pyramid2"/>
    <dgm:cxn modelId="{706AE577-181F-45DE-B341-5F5398821543}" type="presParOf" srcId="{38E9BA38-05A1-4A0A-A9A0-02B8CD876C9D}" destId="{0FDABC6C-5A64-48B0-A64F-043818A3359F}" srcOrd="6" destOrd="0" presId="urn:microsoft.com/office/officeart/2005/8/layout/pyramid2"/>
    <dgm:cxn modelId="{F64AC0A7-BA1D-4D72-A5E4-F13AEC9E9347}" type="presParOf" srcId="{38E9BA38-05A1-4A0A-A9A0-02B8CD876C9D}" destId="{DDFDACD7-4AFD-4E26-A3DD-CEA718857626}" srcOrd="7" destOrd="0" presId="urn:microsoft.com/office/officeart/2005/8/layout/pyramid2"/>
    <dgm:cxn modelId="{80A25C0E-18BB-4D76-B7FB-740995AAE1E4}" type="presParOf" srcId="{38E9BA38-05A1-4A0A-A9A0-02B8CD876C9D}" destId="{9E83ED3D-BDEB-4685-B6DB-657317CC8C3D}" srcOrd="8" destOrd="0" presId="urn:microsoft.com/office/officeart/2005/8/layout/pyramid2"/>
    <dgm:cxn modelId="{36BCA99B-6EE3-421B-A7C8-01AF6D1896E4}" type="presParOf" srcId="{38E9BA38-05A1-4A0A-A9A0-02B8CD876C9D}" destId="{C3A9EE1C-F215-413F-89B2-9557E8F3671B}" srcOrd="9" destOrd="0" presId="urn:microsoft.com/office/officeart/2005/8/layout/pyramid2"/>
    <dgm:cxn modelId="{E5A098BC-3DFC-45C0-AF6E-950EF76F2534}" type="presParOf" srcId="{38E9BA38-05A1-4A0A-A9A0-02B8CD876C9D}" destId="{0D9BA39E-2786-4741-A23C-1C4907BADB58}" srcOrd="10" destOrd="0" presId="urn:microsoft.com/office/officeart/2005/8/layout/pyramid2"/>
    <dgm:cxn modelId="{3DBB3232-98D9-417F-9A78-8F2E5B39A98F}" type="presParOf" srcId="{38E9BA38-05A1-4A0A-A9A0-02B8CD876C9D}" destId="{67B4D440-5610-46D9-96A1-CC88E272ADDD}" srcOrd="11" destOrd="0" presId="urn:microsoft.com/office/officeart/2005/8/layout/pyramid2"/>
    <dgm:cxn modelId="{A58CC280-DCF3-41BA-8832-606119A44CA3}" type="presParOf" srcId="{38E9BA38-05A1-4A0A-A9A0-02B8CD876C9D}" destId="{C7D42D8E-2B2F-4351-89DF-733B752A0DF2}" srcOrd="12" destOrd="0" presId="urn:microsoft.com/office/officeart/2005/8/layout/pyramid2"/>
    <dgm:cxn modelId="{D7D114C9-EC33-46C3-9E31-012B3190965B}" type="presParOf" srcId="{38E9BA38-05A1-4A0A-A9A0-02B8CD876C9D}" destId="{F018D8EE-0ED6-4871-A349-ED86AAA6466C}" srcOrd="13" destOrd="0" presId="urn:microsoft.com/office/officeart/2005/8/layout/pyramid2"/>
    <dgm:cxn modelId="{459AC481-A61C-4A6C-8BCC-D5ADC6DE8356}" type="presParOf" srcId="{38E9BA38-05A1-4A0A-A9A0-02B8CD876C9D}" destId="{9896E441-87A3-4BD9-A78E-5DC78FAD8ED7}" srcOrd="14" destOrd="0" presId="urn:microsoft.com/office/officeart/2005/8/layout/pyramid2"/>
    <dgm:cxn modelId="{FEE8314A-9D03-452E-9BB4-FD625157184F}" type="presParOf" srcId="{38E9BA38-05A1-4A0A-A9A0-02B8CD876C9D}" destId="{AB758B4D-23B3-465A-9717-9C804B9FBA6D}" srcOrd="1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4A78-F2AD-4B43-9F85-8DAF401D3816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578DB-F8D0-4C85-B459-0E08DF1E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Муниципальное бюджетное дошкольное образовательное учреждение – детский сад №1 «Родничок»  г. Кедрового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1928802"/>
            <a:ext cx="5614982" cy="350046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У Б Л И Ч Н Ы Й  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 О К Л А Д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2017-2018 учебный год</a:t>
            </a:r>
          </a:p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Заведующего МБДОУ </a:t>
            </a:r>
          </a:p>
          <a:p>
            <a:pPr algn="r"/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Дубчак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П. </a:t>
            </a:r>
          </a:p>
          <a:p>
            <a:endParaRPr lang="ru-RU" sz="9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61250" b="55208"/>
          <a:stretch>
            <a:fillRect/>
          </a:stretch>
        </p:blipFill>
        <p:spPr bwMode="auto">
          <a:xfrm>
            <a:off x="285720" y="2000240"/>
            <a:ext cx="21459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Результаты работы по снижению заболеваемости, анализ групп здоровья в сравнении с предыдущим годом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/>
              <a:t>Посещаемость: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средняя ежемесячная посещаемость за учебный год составила: 67,3%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среднее количество дней, пропущенных одним ребенком, по болезни на конец учебного года составляет 4 дня.</a:t>
            </a:r>
          </a:p>
          <a:p>
            <a:pPr>
              <a:buNone/>
            </a:pPr>
            <a:endParaRPr lang="ru-RU" sz="20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Распределение детей по группам здоровья </a:t>
            </a:r>
            <a:endParaRPr lang="ru-RU" sz="3200" dirty="0"/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детском саду проводятся следующие виды оздоровительных мероприятий: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Закаливающие процедуры</a:t>
            </a:r>
          </a:p>
          <a:p>
            <a:pPr algn="just"/>
            <a:r>
              <a:rPr lang="ru-RU" dirty="0" smtClean="0"/>
              <a:t> ходьба по влажным и массажным дорожкам; </a:t>
            </a:r>
          </a:p>
          <a:p>
            <a:pPr algn="just"/>
            <a:r>
              <a:rPr lang="ru-RU" dirty="0" smtClean="0"/>
              <a:t>мытьё рук прохладной водой; </a:t>
            </a:r>
          </a:p>
          <a:p>
            <a:pPr algn="just"/>
            <a:r>
              <a:rPr lang="ru-RU" dirty="0" err="1" smtClean="0"/>
              <a:t>босохождение</a:t>
            </a:r>
            <a:r>
              <a:rPr lang="ru-RU" dirty="0" smtClean="0"/>
              <a:t> на занятиях в физкультурном зале; </a:t>
            </a:r>
          </a:p>
          <a:p>
            <a:pPr algn="just"/>
            <a:r>
              <a:rPr lang="ru-RU" dirty="0" smtClean="0"/>
              <a:t>воздушные и солнечные ванны и т. д.</a:t>
            </a:r>
          </a:p>
          <a:p>
            <a:pPr lvl="0" algn="just">
              <a:buNone/>
            </a:pPr>
            <a:r>
              <a:rPr lang="ru-RU" b="1" dirty="0" smtClean="0"/>
              <a:t>Технология оздоровления детей в режиме дня</a:t>
            </a:r>
            <a:r>
              <a:rPr lang="ru-RU" dirty="0" smtClean="0"/>
              <a:t>. </a:t>
            </a:r>
            <a:endParaRPr lang="en-US" dirty="0" smtClean="0"/>
          </a:p>
          <a:p>
            <a:pPr lvl="0" algn="just">
              <a:buNone/>
            </a:pPr>
            <a:r>
              <a:rPr lang="ru-RU" dirty="0" smtClean="0"/>
              <a:t>Для создания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среды в ДОУ используются следующие технологии и приёмы: </a:t>
            </a:r>
          </a:p>
          <a:p>
            <a:pPr algn="just"/>
            <a:r>
              <a:rPr lang="ru-RU" dirty="0" smtClean="0"/>
              <a:t>упражнения для профилактики нарушений осанки; </a:t>
            </a:r>
          </a:p>
          <a:p>
            <a:pPr algn="just"/>
            <a:r>
              <a:rPr lang="ru-RU" dirty="0" smtClean="0"/>
              <a:t>для формирования и укрепления свода стопы; </a:t>
            </a:r>
          </a:p>
          <a:p>
            <a:pPr algn="just"/>
            <a:r>
              <a:rPr lang="ru-RU" dirty="0" smtClean="0"/>
              <a:t>игровая гимнастика с элементами дыхательной гимнастики;</a:t>
            </a:r>
          </a:p>
          <a:p>
            <a:pPr algn="just"/>
            <a:r>
              <a:rPr lang="ru-RU" dirty="0" smtClean="0"/>
              <a:t> пальчиковые игры, </a:t>
            </a:r>
          </a:p>
          <a:p>
            <a:pPr algn="just"/>
            <a:r>
              <a:rPr lang="ru-RU" dirty="0" smtClean="0"/>
              <a:t>физкультминутки. </a:t>
            </a:r>
          </a:p>
          <a:p>
            <a:pPr algn="just">
              <a:buNone/>
            </a:pPr>
            <a:r>
              <a:rPr lang="ru-RU" dirty="0" smtClean="0"/>
              <a:t>Педагогами осуществляется контроль за эмоциональным состоянием детей, в группах создана уютная, домашняя обстановка.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643050"/>
            <a:ext cx="6643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года проводилась витаминизация: «Золотой шар», чай с лимоном, С-витаминизация 3-их блюд,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для профилактики гриппа – увеличивалось потребление чеснока в  периоды массового заболевания простудными болезнями,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применялась </a:t>
            </a:r>
            <a:r>
              <a:rPr lang="ru-RU" dirty="0" err="1" smtClean="0"/>
              <a:t>натуропатия</a:t>
            </a:r>
            <a:r>
              <a:rPr lang="ru-RU" dirty="0" smtClean="0"/>
              <a:t> (ароматизация воздуха чесноком) во всех группах,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кварцевание</a:t>
            </a:r>
            <a:r>
              <a:rPr lang="ru-RU" dirty="0" smtClean="0"/>
              <a:t> игровых и спален во всех группах в осенне-зимний период.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1 раз в год дети проходят обследование на наличие гельминтов (август-сентябрь),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дети декретированных возрастов проходят  диспансеризацию в ОГБУЗ «</a:t>
            </a:r>
            <a:r>
              <a:rPr lang="ru-RU" dirty="0" err="1" smtClean="0"/>
              <a:t>Бакчарская</a:t>
            </a:r>
            <a:r>
              <a:rPr lang="ru-RU" dirty="0" smtClean="0"/>
              <a:t> РБ» поликлиника №2 в гор. Кедровом.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Лечебно-профилактические мероприятия: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214422"/>
          <a:ext cx="3048000" cy="3429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828675">
                <a:tc gridSpan="5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январь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февраль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апрель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июнь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июль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август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сентябрь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октябрь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ноябрь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декабрь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357554" y="1000108"/>
          <a:ext cx="507206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Средняя заболеваемость по МБДОУ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/с №1 "Родничок"  за последние 4 года</a:t>
            </a:r>
            <a:r>
              <a:rPr lang="ru-RU" sz="3200" dirty="0" smtClean="0">
                <a:solidFill>
                  <a:srgbClr val="000000"/>
                </a:solidFill>
              </a:rPr>
              <a:t/>
            </a:r>
            <a:br>
              <a:rPr lang="ru-RU" sz="3200" dirty="0" smtClean="0">
                <a:solidFill>
                  <a:srgbClr val="000000"/>
                </a:solidFill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Число случаев заболевания: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Достижения 	воспитанников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Достижения педагогов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214422"/>
          <a:ext cx="421484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29"/>
                <a:gridCol w="1339074"/>
                <a:gridCol w="13957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победителей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Всероссийские конкурсы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Региональные конкурсы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 конкурсы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0" y="1785926"/>
          <a:ext cx="4357719" cy="302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771"/>
                <a:gridCol w="1206375"/>
                <a:gridCol w="1452573"/>
              </a:tblGrid>
              <a:tr h="7044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победителей</a:t>
                      </a:r>
                      <a:endParaRPr lang="ru-RU" dirty="0"/>
                    </a:p>
                  </a:txBody>
                  <a:tcPr/>
                </a:tc>
              </a:tr>
              <a:tr h="70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Всероссийские конкурсы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7044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Региональные конкурсы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7044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 конкурсы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5572140"/>
          <a:ext cx="5917565" cy="489585"/>
        </p:xfrm>
        <a:graphic>
          <a:graphicData uri="http://schemas.openxmlformats.org/drawingml/2006/table">
            <a:tbl>
              <a:tblPr/>
              <a:tblGrid>
                <a:gridCol w="2948940"/>
                <a:gridCol w="1438275"/>
                <a:gridCol w="1530350"/>
              </a:tblGrid>
              <a:tr h="489585"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Всероссийские викторины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31540" y="3133090"/>
          <a:ext cx="2280920" cy="591820"/>
        </p:xfrm>
        <a:graphic>
          <a:graphicData uri="http://schemas.openxmlformats.org/drawingml/2006/table">
            <a:tbl>
              <a:tblPr/>
              <a:tblGrid>
                <a:gridCol w="1176655"/>
                <a:gridCol w="1104265"/>
              </a:tblGrid>
              <a:tr h="135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5/38%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редее специальное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7/62%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среднее общее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24237" y="3093720"/>
          <a:ext cx="2295525" cy="670560"/>
        </p:xfrm>
        <a:graphic>
          <a:graphicData uri="http://schemas.openxmlformats.org/drawingml/2006/table">
            <a:tbl>
              <a:tblPr/>
              <a:tblGrid>
                <a:gridCol w="1381125"/>
                <a:gridCol w="914400"/>
              </a:tblGrid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2/15%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категория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6/47%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соответствие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3/23%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без категории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2/15%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032101"/>
          <a:ext cx="6096000" cy="793797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635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Всего детей: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детей, приходящегося на 1 педагога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детей, приходящегося на 1 взрослого, включая административный и обслуживающий персонал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Количественный и качественный состав педагогов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2017-2018 учебном году в детском саду работали 13 педагогов.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образования и наличия квалификационной категории педагогические кадров: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180975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/>
          </a:p>
          <a:p>
            <a:pPr marL="0" indent="1809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/>
          </a:p>
          <a:p>
            <a:pPr marL="0" indent="1809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/>
              <a:t>Соотношение воспитанников, приходящихся на 1 взрослого:</a:t>
            </a:r>
            <a:endParaRPr lang="ru-RU" sz="1800" dirty="0" smtClean="0"/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 smtClean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srgbClr val="17365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5.2. Соотношение воспитанников, приходящихся на 1 взрослого: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4786322"/>
          <a:ext cx="828680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66819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детей, приходящегося на 1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детей, приходящегося на 1 взрослого, включая административный и обслуживающий персонал</a:t>
                      </a:r>
                      <a:endParaRPr lang="ru-RU" sz="1600" dirty="0"/>
                    </a:p>
                  </a:txBody>
                  <a:tcPr/>
                </a:tc>
              </a:tr>
              <a:tr h="189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85852" y="2857496"/>
          <a:ext cx="645319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638"/>
                <a:gridCol w="1290638"/>
                <a:gridCol w="1290638"/>
                <a:gridCol w="1290638"/>
                <a:gridCol w="12906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Ср.специальное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 категория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Финансовые ресурсы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25000" lnSpcReduction="20000"/>
          </a:bodyPr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детский сад №1 «Родничок» финансируется за счет субсидий на достижение целевых показателей по плану мероприятий («Дорожная карта») в части повышения заработной платы педагогических работников, субсидии на выполнение государственного (муниципального задания), субсидии на иные цели, родительская плата за присмотр и уход.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 на 2015 год составил  14975,9 тыс. рублей, из них: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Оплата труда и начисления на выплаты по оплате труда:  11260,1тыс. рублей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Коммунальные платежи 666,9 тыс. рублей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Услуги связи и расходы по содержанию имущества:258,8 т.  рублей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стоимости материальных запасов:1928,0 тыс. рубля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 1 дня посещения ребёнком МБДОУ составляет с 01.08.2014 г. 157 рублей.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Родительская плата составила: 2 600,42 тыс.рублей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 большая часть уходит на закупку продуктов питания более 1 700,00 тыс. рубля, закупка чистящих средств 38,00 тыс. рублей. 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фонда поддержки ДОУ: </a:t>
            </a: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и стоимость платных услуг: </a:t>
            </a:r>
            <a:r>
              <a:rPr lang="ru-RU" sz="7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оказывались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Выводы по проведенному анализу: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Воспитательно-образовательная деятельность велась в соответствии с поставленными целями и задачами.</a:t>
            </a:r>
          </a:p>
          <a:p>
            <a:pPr>
              <a:buNone/>
            </a:pPr>
            <a:r>
              <a:rPr lang="ru-RU" dirty="0" smtClean="0"/>
              <a:t>2. В группах пополняется предметно- развивающая среда. </a:t>
            </a:r>
          </a:p>
          <a:p>
            <a:pPr>
              <a:buNone/>
            </a:pPr>
            <a:r>
              <a:rPr lang="ru-RU" dirty="0" smtClean="0"/>
              <a:t>3. Осуществлялось сотрудничество с социумом, повлиявшее на качество оказания образовательных услуг.</a:t>
            </a:r>
          </a:p>
          <a:p>
            <a:pPr>
              <a:buNone/>
            </a:pPr>
            <a:r>
              <a:rPr lang="ru-RU" dirty="0" smtClean="0"/>
              <a:t>4. ДОУ укомплектовано кадрами. 13 педагогов в 2017-2018 учебном году прошли курсы повышения квалификации.</a:t>
            </a:r>
          </a:p>
          <a:p>
            <a:pPr>
              <a:buNone/>
            </a:pPr>
            <a:r>
              <a:rPr lang="ru-RU" dirty="0" smtClean="0"/>
              <a:t>5. Повышается уровень функциональной готовности детей к школе.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Раздел 1. Общая характеристика дошкольного образовательного учреждения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Тип –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дошкольное образовательное учреждение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Вид –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детский сад, реализующий дошкольную образовательную программу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Статус –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бюджетное учреждение</a:t>
            </a:r>
          </a:p>
          <a:p>
            <a:pPr algn="just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Лицензия на право ведения образовательной деятельности: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№ 1583 от 04 сентября 2015г. на право ведения образовательной деятельности серия 70Л01 № 0000594 выдана Комитетом по контролю, надзору и лицензированию в сфере образования /с приложением/. </a:t>
            </a:r>
          </a:p>
          <a:p>
            <a:pPr algn="just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Место нахождения Учреждения: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    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Томская область, г. Кедровый, 1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мкр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д.4, Пассажирский транспорт между микрорайонами города отсутствует, к детскому саду из любой точки города можно дойти пешком за 10 минут. Существуют подъезды для машин (частных). Выхода на проезжую часть с территории детского сада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Режим работы, структура и количество групп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График посещения ребенком МБДОУ: </a:t>
            </a:r>
            <a:r>
              <a:rPr lang="ru-RU" i="1" dirty="0" smtClean="0"/>
              <a:t>Рабочая неделя – пятидневная; длительность пребывания детей дошкольного возраста – 10,5 часов, ежедневный график работы групп с 7.30 до 18.00; групп выходного дня нет; выходные дни – суббота, воскресенье, праздничные дни.</a:t>
            </a:r>
            <a:endParaRPr lang="ru-RU" dirty="0" smtClean="0"/>
          </a:p>
          <a:p>
            <a:r>
              <a:rPr lang="ru-RU" dirty="0" smtClean="0"/>
              <a:t>Контингент воспитанников детского сада представлен детьми с 1,5-х до 7-ми  лет.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307183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2017-2018 учебном году в детском саду функционировало 6 групп: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было принято детей – 29;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выбыли из детского сада в течении учебного года – 9 человек.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Списочный состав – 132,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01.06.2018 – 134человек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3357562"/>
          <a:ext cx="822962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5"/>
                <a:gridCol w="1371605"/>
                <a:gridCol w="1473995"/>
                <a:gridCol w="1269214"/>
                <a:gridCol w="1371605"/>
                <a:gridCol w="137160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Первая младшая группа (от 1,5 до 2 лет)</a:t>
                      </a:r>
                      <a:endParaRPr lang="ru-RU" sz="1600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Вторая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младшая группа  Б (от 2 до 3 лет)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Смешанная группа</a:t>
                      </a:r>
                      <a:endParaRPr lang="ru-RU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Старшая группа</a:t>
                      </a:r>
                      <a:endParaRPr lang="ru-RU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Логопедическая группа</a:t>
                      </a:r>
                      <a:endParaRPr lang="ru-RU" dirty="0"/>
                    </a:p>
                  </a:txBody>
                  <a:tcPr marL="95243" marR="952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18</a:t>
                      </a:r>
                      <a:endParaRPr lang="ru-RU" sz="4400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19</a:t>
                      </a:r>
                      <a:endParaRPr lang="ru-RU" sz="4400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27</a:t>
                      </a:r>
                      <a:endParaRPr lang="ru-RU" sz="4400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28</a:t>
                      </a:r>
                      <a:endParaRPr lang="ru-RU" sz="4400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22</a:t>
                      </a:r>
                      <a:endParaRPr lang="ru-RU" sz="4400" dirty="0"/>
                    </a:p>
                  </a:txBody>
                  <a:tcPr marL="95243" marR="95243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23</a:t>
                      </a:r>
                      <a:endParaRPr lang="ru-RU" sz="4400" dirty="0"/>
                    </a:p>
                  </a:txBody>
                  <a:tcPr marL="95243" marR="9524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</a:t>
            </a:r>
            <a:r>
              <a:rPr lang="ru-RU" sz="2800" b="1" dirty="0" smtClean="0"/>
              <a:t>риоритетные задачи на 2018-2019 учебный год.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Реализация образовательных направлений через проектную деятельность и  вовлечение родителей  в образовательный процесс МБДОУ;</a:t>
            </a:r>
          </a:p>
          <a:p>
            <a:pPr lvl="0"/>
            <a:r>
              <a:rPr lang="ru-RU" dirty="0" smtClean="0"/>
              <a:t>Составление индивидуального образовательного маршрута педагога в рамках подготовки к </a:t>
            </a:r>
            <a:r>
              <a:rPr lang="ru-RU" dirty="0" err="1" smtClean="0"/>
              <a:t>профстандарту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Создание условий для развития творческих и технических способностей дошкольников через конструктивно-игровую деятельность.</a:t>
            </a:r>
          </a:p>
          <a:p>
            <a:pPr lvl="0"/>
            <a:r>
              <a:rPr lang="ru-RU" dirty="0" smtClean="0"/>
              <a:t>Создание условий (предметно-пространственной и информационной среды, образовательных ситуаций, средств педагогической поддержки ребенка) для освоения воспитанниками форм деятельности, первичных математических представлений и образов, используемых в жизни. </a:t>
            </a:r>
          </a:p>
          <a:p>
            <a:pPr>
              <a:buNone/>
            </a:pPr>
            <a:r>
              <a:rPr lang="ru-RU" b="1" dirty="0" smtClean="0"/>
              <a:t>1.7. Наличие сайта учреждения: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://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kedr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rodnichok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dou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tomsk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ru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Организация специализированной (коррекционной) помощи детям, в том числе с ограниченными возможностями здоровья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100" dirty="0" smtClean="0"/>
              <a:t>	На основании результатов углубленного логопедического обследования всех компонентов речи, в логопедическую группу было зачислено 23 человек, </a:t>
            </a:r>
            <a:r>
              <a:rPr lang="ru-RU" sz="2900" dirty="0" smtClean="0"/>
              <a:t>12 –  воспитанники подготовительного возраста (2-ой год)  и 9 – дети старшего возраста, 2  детей не посещали детский сад.</a:t>
            </a:r>
          </a:p>
          <a:p>
            <a:pPr lvl="0"/>
            <a:r>
              <a:rPr lang="ru-RU" sz="2900" dirty="0" smtClean="0"/>
              <a:t>Фонетический дефект –3  детей; </a:t>
            </a:r>
          </a:p>
          <a:p>
            <a:pPr lvl="0"/>
            <a:r>
              <a:rPr lang="ru-RU" sz="2900" dirty="0" smtClean="0"/>
              <a:t>Фонетико-фонематическое недоразвитие речи – 7  детей;</a:t>
            </a:r>
          </a:p>
          <a:p>
            <a:pPr lvl="0"/>
            <a:r>
              <a:rPr lang="ru-RU" sz="2900" dirty="0" smtClean="0"/>
              <a:t>Общее недоразвитие речи – 11  детей</a:t>
            </a:r>
          </a:p>
          <a:p>
            <a:pPr algn="just">
              <a:buNone/>
            </a:pPr>
            <a:endParaRPr lang="ru-RU" sz="3100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Итоговая  диагностика в конце учебного года (май) для контроля эффективности коррекционно-логопедической работы выявила положительную динамику в развитии речи детей: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04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49542"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обследования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года (21ребёнка)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года (21 ребёнок)</a:t>
                      </a:r>
                      <a:endParaRPr lang="ru-RU" dirty="0"/>
                    </a:p>
                  </a:txBody>
                  <a:tcPr/>
                </a:tc>
              </a:tr>
              <a:tr h="89582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Звуки поставлены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0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4/19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</a:tr>
              <a:tr h="6660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Звуки поставлены, но требуется контроль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0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7/38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</a:tr>
              <a:tr h="6660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Требуется постановка одного, двух звуков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10/45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4/21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</a:tr>
              <a:tr h="6660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Требуется постановка более двух звуков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12/55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3/14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Социальное партнерство учреждения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3677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285720" y="1500174"/>
            <a:ext cx="46434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ДШИ г. Кедрового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ДК г. Кедрового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 ЦБ г. Кедрового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ПСЧ 4 г. Кедровый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IMG_8777-300x2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071810"/>
            <a:ext cx="2857500" cy="2133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02306" y="18359542"/>
            <a:ext cx="2160000" cy="16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104_32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500174"/>
            <a:ext cx="2571769" cy="1928827"/>
          </a:xfrm>
          <a:prstGeom prst="rect">
            <a:avLst/>
          </a:prstGeom>
        </p:spPr>
      </p:pic>
      <p:pic>
        <p:nvPicPr>
          <p:cNvPr id="1031" name="Picture 7" descr="IMG_13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50057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Результаты деятельности ДОУ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70C0"/>
                </a:solidFill>
              </a:rPr>
              <a:t>Сводная таблица диагностики педагогического процесса за 2017-2018 учебный год</a:t>
            </a:r>
            <a:endParaRPr lang="ru-RU" sz="31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1младшая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2младшая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Смешанная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Логопедическая (старшая подгруппа)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Логопедическая (</a:t>
                      </a:r>
                      <a:r>
                        <a:rPr lang="ru-RU" dirty="0" err="1" smtClean="0"/>
                        <a:t>подготовительнаяподгруппа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показатель по саду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306</TotalTime>
  <Words>1189</Words>
  <PresentationFormat>Экран (4:3)</PresentationFormat>
  <Paragraphs>325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Муниципальное бюджетное дошкольное образовательное учреждение – детский сад №1 «Родничок»  г. Кедрового </vt:lpstr>
      <vt:lpstr>Раздел 1. Общая характеристика дошкольного образовательного учреждения </vt:lpstr>
      <vt:lpstr>Режим работы, структура и количество групп </vt:lpstr>
      <vt:lpstr>В 2017-2018 учебном году в детском саду функционировало 6 групп: было принято детей – 29; выбыли из детского сада в течении учебного года – 9 человек. Списочный состав – 132,  на 01.06.2018 – 134человек </vt:lpstr>
      <vt:lpstr> Приоритетные задачи на 2018-2019 учебный год.</vt:lpstr>
      <vt:lpstr>Организация специализированной (коррекционной) помощи детям, в том числе с ограниченными возможностями здоровья</vt:lpstr>
      <vt:lpstr>Итоговая  диагностика в конце учебного года (май) для контроля эффективности коррекционно-логопедической работы выявила положительную динамику в развитии речи детей:</vt:lpstr>
      <vt:lpstr>Социальное партнерство учреждения</vt:lpstr>
      <vt:lpstr> Результаты деятельности ДОУ Сводная таблица диагностики педагогического процесса за 2017-2018 учебный год</vt:lpstr>
      <vt:lpstr>Результаты работы по снижению заболеваемости, анализ групп здоровья в сравнении с предыдущим годом</vt:lpstr>
      <vt:lpstr>Распределение детей по группам здоровья </vt:lpstr>
      <vt:lpstr>В детском саду проводятся следующие виды оздоровительных мероприятий:</vt:lpstr>
      <vt:lpstr>Лечебно-профилактические мероприятия:</vt:lpstr>
      <vt:lpstr>Средняя заболеваемость по МБДОУ д/с №1 "Родничок"  за последние 4 года </vt:lpstr>
      <vt:lpstr>Число случаев заболевания:</vt:lpstr>
      <vt:lpstr>Слайд 16</vt:lpstr>
      <vt:lpstr>Количественный и качественный состав педагогов</vt:lpstr>
      <vt:lpstr>Финансовые ресурсы </vt:lpstr>
      <vt:lpstr>Выводы по проведенному анализу: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– детский сад №1 «Родничок»  г. Кедрового</dc:title>
  <dc:creator>Заведующий ДС</dc:creator>
  <cp:lastModifiedBy>ZDS</cp:lastModifiedBy>
  <cp:revision>27</cp:revision>
  <dcterms:created xsi:type="dcterms:W3CDTF">2016-09-22T01:37:05Z</dcterms:created>
  <dcterms:modified xsi:type="dcterms:W3CDTF">2018-11-02T09:01:55Z</dcterms:modified>
</cp:coreProperties>
</file>